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3"/>
  </p:notesMasterIdLst>
  <p:sldIdLst>
    <p:sldId id="299" r:id="rId6"/>
    <p:sldId id="305" r:id="rId7"/>
    <p:sldId id="300" r:id="rId8"/>
    <p:sldId id="311" r:id="rId9"/>
    <p:sldId id="306" r:id="rId10"/>
    <p:sldId id="301" r:id="rId11"/>
    <p:sldId id="303" r:id="rId12"/>
    <p:sldId id="309" r:id="rId13"/>
    <p:sldId id="312" r:id="rId14"/>
    <p:sldId id="310" r:id="rId15"/>
    <p:sldId id="293" r:id="rId16"/>
    <p:sldId id="287" r:id="rId17"/>
    <p:sldId id="298" r:id="rId18"/>
    <p:sldId id="286" r:id="rId19"/>
    <p:sldId id="297" r:id="rId20"/>
    <p:sldId id="308" r:id="rId21"/>
    <p:sldId id="316" r:id="rId22"/>
  </p:sldIdLst>
  <p:sldSz cx="12192000" cy="6858000"/>
  <p:notesSz cx="6669088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61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1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A0A1"/>
    <a:srgbClr val="E8378B"/>
    <a:srgbClr val="D9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9" autoAdjust="0"/>
    <p:restoredTop sz="61395" autoAdjust="0"/>
  </p:normalViewPr>
  <p:slideViewPr>
    <p:cSldViewPr snapToGrid="0">
      <p:cViewPr varScale="1">
        <p:scale>
          <a:sx n="53" d="100"/>
          <a:sy n="53" d="100"/>
        </p:scale>
        <p:origin x="-2083" y="-72"/>
      </p:cViewPr>
      <p:guideLst>
        <p:guide orient="horz" pos="1661"/>
        <p:guide pos="3840"/>
        <p:guide pos="1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23.10.2020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ligra.ru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60000" algn="just">
              <a:lnSpc>
                <a:spcPct val="110000"/>
              </a:lnSpc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Основы финансовой грамотности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внедряются в общеобразовательную программу в разных форматах: как основной предмет, как элемент общеобразовательной программы, в такие дисциплины как обществознание, математика, экономика и другие, а также в форме внеурочной деятельности в качестве  элективных курсов или факультативов. </a:t>
            </a:r>
          </a:p>
          <a:p>
            <a:pPr indent="360000" algn="just">
              <a:lnSpc>
                <a:spcPct val="110000"/>
              </a:lnSpc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Однако обязательность образовательного процесса зачастую приводит к недостаточной погруженности учащихся в изучаемый материал, к слабому осознанию его практической значимости. Поэтому у школьников может наблюдаться низкая мотивация к изучению основ финансовой грамотности.</a:t>
            </a:r>
          </a:p>
          <a:p>
            <a:pPr indent="360000" algn="just">
              <a:lnSpc>
                <a:spcPct val="110000"/>
              </a:lnSpc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Обучение означает не столько накопление знаний, сколько их осознание, применение на практике. Для этого недостаточно просто прочитать раздел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учебника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необходимо самому прожить ситуацию и применить полученные знания, «отработать»  на практике изученный материал. </a:t>
            </a:r>
          </a:p>
          <a:p>
            <a:pPr indent="360000" algn="just">
              <a:lnSpc>
                <a:spcPct val="110000"/>
              </a:lnSpc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игры участники примеряют на себя новые социальные роли, что способствует формированию их собственного опыта в финансовых вопросах.</a:t>
            </a:r>
          </a:p>
          <a:p>
            <a:pPr indent="360000" algn="just">
              <a:lnSpc>
                <a:spcPct val="110000"/>
              </a:lnSpc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Организовать проведение игр по финансовой грамотности можно в рамках дополнительного образования при реализации основных образовательных программ, смен в детских лагерях дневного пребывания на базе образовательных организаций или в загородных детских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оздоровительных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лагерях.</a:t>
            </a:r>
          </a:p>
          <a:p>
            <a:pPr indent="360000" algn="just">
              <a:lnSpc>
                <a:spcPct val="110000"/>
              </a:lnSpc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188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70C0"/>
                </a:solidFill>
                <a:latin typeface="+mn-lt"/>
              </a:rPr>
              <a:t>Результатом освоения образовательной программы, обучающимся будет фиксация достижения собственных поставленных личных финансовых целей и полученного личного дохода в финале игры</a:t>
            </a:r>
            <a:r>
              <a:rPr lang="ru-RU" sz="1200" dirty="0" smtClean="0">
                <a:solidFill>
                  <a:srgbClr val="0070C0"/>
                </a:solidFill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rgbClr val="0070C0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Если вы заинтересовались данной игрой, обращайтесь к нам по телефону или электронной почте.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rgbClr val="0070C0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rgbClr val="0070C0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rgbClr val="0070C0"/>
              </a:solidFill>
              <a:latin typeface="+mn-l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088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2020 г. Банк России запустил проект ДОЛ-игра, его целью является подбор, адаптация, апробация игр по финансовой грамотности и их распространение среди заинтересованных лиц в виде готовых «коробочных» решений. Запущен интернет-портал, на котором размещаются сценарии игр и методические материалы.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Вожатым, методистам ДОЛ, педагогам образовательных организаций для участия необходимо скачать понравившуюся игру на сайте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http://doligra.ru.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Комплект материалов предоставляется безвозмездно, в электронном виде и содержит: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Описание целей игры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Задачи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Основные базовые понятия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Подробный сценарий проведения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Раздаточный материал (если предусмотрено правилами).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57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518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Вместе с комплектом материалов также направляется шаблон формы отзыва для получения обратной связи. Шаблон заполняется в электронном виде игротехником после проведения игры.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Заполненную форму отчета и несколько фотографий игрового процесса необходимо направить на адрес otchet@doligra.ru.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обработки отчета в ответ поступит именной сертификат участника в электронном виде.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сертификате участника отражается наименование организации, где проводилось мероприятие, дата проведения игры и ее название.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 отчета — это не только способ получения сертификата для добавления в свое портфолио.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разработчиков игр это отзывы о своей работе. Форма отчета для нас — это статистическая информация об охвате целевой аудитории, количестве проведенных игр, охвате организаций,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которых были проведены игры по финансовой грамотности.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Регулярно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сведения о организациях, организовавших игры,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направляются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Министерство образования и смежные ведомства, курирующие это направление.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370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 по финансовой грамотности множество. Но мы для своего проекта очень тщательно относимся к подбору игр.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 игры не только увлекательны, но соответствуют определенным критериям, которые были определены с помощью профессиональных педагогов.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Игры могут проводиться силами одного игротехника, с привлечением двух-трех помощников из числа детей.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Сценарии содержат подробное описание хода игры, ролей и возможные игровые диалоги.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Игры не требуют дорогостоящего или сложного реквизита.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Отсутствуют требования к наличию специальных теоретических знаний игротехника. Информации, представленной в комплекте игры, достаточно, чтобы игротехник мог провести игру по предложенной тематике.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Продолжительность игр — до 1,5 часов.  Позволяет легко встроить игру в сетку занятий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образовательной организации.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110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Регулярно сотрудниками Банка России проводятся вебинары по методике проведения игр и разъяснению организационных вопросов. Расписание семинаров опубликовано на сайте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https://doligra.ru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вебинаре 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ассматриваются вопросы и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зучения основ финансовой грамотности в игровой форме, критерии отбора и виды игр по финансовой грамотности, поэтапно разбирается процесс принятия участия в Проекте ДОЛ-игра, предусмотрены ответы на вопросы слушателей.  Данные вебинары ориентированы на организаторов детского отдыха, педагогов образовательных организаций.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162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8602" algn="just">
              <a:lnSpc>
                <a:spcPct val="115000"/>
              </a:lnSpc>
            </a:pPr>
            <a:r>
              <a:rPr lang="ru-RU" dirty="0" smtClean="0"/>
              <a:t>Тайна</a:t>
            </a:r>
            <a:r>
              <a:rPr lang="ru-RU" baseline="0" dirty="0" smtClean="0"/>
              <a:t> потерянной копилки – это веб-игра для детей от 6 лет, но будет интересна также подросткам и взрослым.</a:t>
            </a:r>
          </a:p>
          <a:p>
            <a:pPr indent="448602" algn="just">
              <a:lnSpc>
                <a:spcPct val="115000"/>
              </a:lnSpc>
            </a:pPr>
            <a:endParaRPr lang="ru-RU" dirty="0" smtClean="0"/>
          </a:p>
          <a:p>
            <a:pPr indent="448602" algn="just">
              <a:lnSpc>
                <a:spcPct val="115000"/>
              </a:lnSpc>
            </a:pPr>
            <a:r>
              <a:rPr lang="ru-RU" dirty="0" smtClean="0"/>
              <a:t>Цель игры – рассказать ребенку, как грамотно обращаться</a:t>
            </a:r>
            <a:r>
              <a:rPr lang="ru-RU" baseline="0" dirty="0" smtClean="0"/>
              <a:t> с деньгами, планировать и копить на свои цели, а также избегать рисков.</a:t>
            </a:r>
          </a:p>
          <a:p>
            <a:pPr indent="448602" algn="just">
              <a:lnSpc>
                <a:spcPct val="115000"/>
              </a:lnSpc>
            </a:pPr>
            <a:endParaRPr lang="ru-RU" baseline="0" dirty="0" smtClean="0"/>
          </a:p>
          <a:p>
            <a:pPr indent="448602" algn="just">
              <a:lnSpc>
                <a:spcPct val="115000"/>
              </a:lnSpc>
            </a:pPr>
            <a:r>
              <a:rPr lang="ru-RU" baseline="0" dirty="0" smtClean="0"/>
              <a:t>Для того чтобы дети лучше понимали тему и были вовлечены в нее, обучение проходит в формате захватывающей игры</a:t>
            </a:r>
            <a:r>
              <a:rPr lang="en-US" baseline="0" dirty="0" smtClean="0"/>
              <a:t>: </a:t>
            </a:r>
            <a:r>
              <a:rPr lang="ru-RU" baseline="0" dirty="0" smtClean="0"/>
              <a:t>ребенку нужно спасти накопления героев от мошенников и злого колдуна.</a:t>
            </a:r>
          </a:p>
          <a:p>
            <a:pPr indent="448602" algn="just">
              <a:lnSpc>
                <a:spcPct val="115000"/>
              </a:lnSpc>
            </a:pPr>
            <a:endParaRPr lang="ru-RU" baseline="0" dirty="0" smtClean="0"/>
          </a:p>
          <a:p>
            <a:pPr indent="448602" algn="just">
              <a:lnSpc>
                <a:spcPct val="115000"/>
              </a:lnSpc>
            </a:pPr>
            <a:r>
              <a:rPr lang="ru-RU" baseline="0" dirty="0" smtClean="0"/>
              <a:t>Из разъясняющих текстов дети узнают</a:t>
            </a:r>
            <a:r>
              <a:rPr lang="en-US" baseline="0" dirty="0" smtClean="0"/>
              <a:t>:</a:t>
            </a:r>
          </a:p>
          <a:p>
            <a:pPr marL="17145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baseline="0" dirty="0" smtClean="0"/>
              <a:t>Как планировать свои расходы и научиться копить на мечту</a:t>
            </a:r>
            <a:r>
              <a:rPr lang="en-US" baseline="0" dirty="0" smtClean="0"/>
              <a:t>;</a:t>
            </a:r>
            <a:endParaRPr lang="ru-RU" baseline="0" dirty="0" smtClean="0"/>
          </a:p>
          <a:p>
            <a:pPr marL="17145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baseline="0" dirty="0" smtClean="0"/>
              <a:t>Как открыть свою первую банковскую карту и пользоваться ей без угрозы для своих сбережений</a:t>
            </a:r>
            <a:r>
              <a:rPr lang="en-US" baseline="0" dirty="0" smtClean="0"/>
              <a:t>;</a:t>
            </a:r>
            <a:endParaRPr lang="ru-RU" baseline="0" dirty="0" smtClean="0"/>
          </a:p>
          <a:p>
            <a:pPr marL="17145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baseline="0" dirty="0" smtClean="0"/>
              <a:t>Зачем копить деньги и как в этом поможет вклад.</a:t>
            </a:r>
          </a:p>
          <a:p>
            <a:pPr marL="17145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ru-RU" baseline="0" dirty="0" smtClean="0"/>
          </a:p>
          <a:p>
            <a:pPr marL="0" indent="0" algn="just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ru-RU" baseline="0" dirty="0" smtClean="0"/>
              <a:t>На память об игре участник получает памятный постер.</a:t>
            </a:r>
          </a:p>
          <a:p>
            <a:pPr indent="448602" algn="just">
              <a:lnSpc>
                <a:spcPct val="115000"/>
              </a:lnSpc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7FA6-4613-5147-9AF7-9731C55C989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84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748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Образовательная</a:t>
            </a:r>
            <a:r>
              <a:rPr lang="ru-RU" baseline="0" dirty="0" smtClean="0"/>
              <a:t> настольная игра по финансовой грамотности «С финансами на «ТЫ!» подойдет для учеников 7-11 классов.</a:t>
            </a:r>
          </a:p>
          <a:p>
            <a:endParaRPr lang="ru-RU" sz="800" baseline="0" dirty="0" smtClean="0"/>
          </a:p>
          <a:p>
            <a:r>
              <a:rPr lang="ru-RU" b="1" baseline="0" dirty="0" smtClean="0"/>
              <a:t>Цель </a:t>
            </a:r>
            <a:r>
              <a:rPr lang="ru-RU" baseline="0" dirty="0" smtClean="0"/>
              <a:t>– формирование у детей моделей рационального финансового поведения, развитие у них необходимых знаний и навыков, обеспечивающих их социализацию и подготовку ко взрослой жизни, а также умений ориентироваться в сложном мире финансов. </a:t>
            </a:r>
          </a:p>
          <a:p>
            <a:r>
              <a:rPr lang="ru-RU" b="1" baseline="0" dirty="0" smtClean="0"/>
              <a:t>Уникальность данной игры </a:t>
            </a:r>
            <a:r>
              <a:rPr lang="ru-RU" baseline="0" dirty="0" smtClean="0"/>
              <a:t>заключается в ее обширном и разностороннем охвате различных элементов финансовой сферы, практическое знакомство с инструментами мира финансов, что дает возможность учащимся обучаться в ситуациях близких к реальным.</a:t>
            </a:r>
          </a:p>
          <a:p>
            <a:r>
              <a:rPr lang="ru-RU" b="1" baseline="0" dirty="0" smtClean="0"/>
              <a:t>Педагогическая целесообразность</a:t>
            </a:r>
            <a:r>
              <a:rPr lang="ru-RU" baseline="0" dirty="0" smtClean="0"/>
              <a:t> объясняется тем, что наиболее действенными для усвоения и получения подростками знаний в области финансов и финансовой грамотности является применение игровых технологий. Применение в обучении игровых элементов, позволяющих обучаемому стать не объектом, а субъектом обучения, способствует более глубокому и ответственному отношению обучаемого к получаемым знаниями навыкам.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362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064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028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 прохождении </a:t>
            </a:r>
            <a:r>
              <a:rPr lang="ru-RU" b="1" dirty="0" smtClean="0">
                <a:solidFill>
                  <a:schemeClr val="tx1"/>
                </a:solidFill>
              </a:rPr>
              <a:t>всей игры </a:t>
            </a:r>
            <a:r>
              <a:rPr lang="ru-RU" dirty="0" smtClean="0">
                <a:solidFill>
                  <a:schemeClr val="tx1"/>
                </a:solidFill>
              </a:rPr>
              <a:t>- раунды необходимо проходить последовательно, так как каждый последующий раунд становиться сложнее и требует финансовых знаний и навыков, которые прорабатываются в следующем </a:t>
            </a:r>
            <a:r>
              <a:rPr lang="ru-RU" dirty="0" smtClean="0">
                <a:solidFill>
                  <a:schemeClr val="tx1"/>
                </a:solidFill>
              </a:rPr>
              <a:t>раунде.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всегда возможно провести игровой марафон и пройти за день всю игру или раунд целиком. Поэтому можно разбивать проведение игры на несколько дней или ограничиться прохождением только одного раунда.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40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Продолжительность игры: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Каждый раунд длится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2-3ч. (теоретическая и практическая часть)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Не всегда возможно провести игровой марафон и пройти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день всю игру или раунд целиком. Поэтому можно разбивать проведение игры на несколько дней или ограничиться прохождением только одного раунда.</a:t>
            </a:r>
            <a:endParaRPr lang="ru-RU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Формы и режим занятий: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Занятия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проводятся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форме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лекции и игры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Игровая ситуация сгруппирована по 3 основным направлениям и формируется путем моделирования жизненных ситуаций, связанных с оценкой сложившейся финансовой обстановки и принятием осознанных финансовых решений. Применение данной формы занятий преследует цели выработки у обучающегося моделей рационального финансового поведения в подобных ситуациях, приобретение опыта такого рода деятельности.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864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Специальных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требований к одежде обучающихся нет.</a:t>
            </a:r>
            <a:endParaRPr lang="ru-RU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196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игру можно играть индивидуально (каждый</a:t>
            </a:r>
            <a:r>
              <a:rPr lang="ru-RU" baseline="0" dirty="0" smtClean="0"/>
              <a:t> за себя), если набралось менее 10 человек, или командами.</a:t>
            </a:r>
          </a:p>
          <a:p>
            <a:r>
              <a:rPr lang="ru-RU" baseline="0" dirty="0" smtClean="0"/>
              <a:t>При командной игре желательно, чтобы в каждой команде было одинаковое количество игроков, иначе игра не будет справедливой.</a:t>
            </a:r>
          </a:p>
          <a:p>
            <a:r>
              <a:rPr lang="ru-RU" baseline="0" dirty="0" smtClean="0"/>
              <a:t>Рекомендованное число игроков в каждой команде – 5 человек</a:t>
            </a:r>
            <a:r>
              <a:rPr lang="en-US" baseline="0" dirty="0" smtClean="0"/>
              <a:t>: 4 </a:t>
            </a:r>
            <a:r>
              <a:rPr lang="ru-RU" baseline="0" dirty="0" smtClean="0"/>
              <a:t>игрока и капитан.</a:t>
            </a:r>
          </a:p>
          <a:p>
            <a:r>
              <a:rPr lang="ru-RU" baseline="0" dirty="0" smtClean="0"/>
              <a:t>К количеству игроков в команде стоит относиться гибко. К примеру, если в игру хотят играть 12 человек, то в командах может быть по 6 игроков.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328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60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xmlns="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xmlns="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xmlns="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xmlns="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xmlns="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xmlns="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2121" y="377505"/>
            <a:ext cx="2441196" cy="4613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endParaRPr lang="ru-RU" sz="2000" cap="none" baseline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23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xmlns="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xmlns="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xmlns="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xmlns="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xmlns="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  <p:sldLayoutId id="2147483677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5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5" Type="http://schemas.openxmlformats.org/officeDocument/2006/relationships/image" Target="../media/image16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emf"/><Relationship Id="rId1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3.sv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095447"/>
            <a:ext cx="5613290" cy="27625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Текст 1">
            <a:extLst>
              <a:ext uri="{FF2B5EF4-FFF2-40B4-BE49-F238E27FC236}">
                <a16:creationId xmlns:a16="http://schemas.microsoft.com/office/drawing/2014/main" xmlns="" id="{4698649A-7758-45EF-AF2D-2D0D63B9183B}"/>
              </a:ext>
            </a:extLst>
          </p:cNvPr>
          <p:cNvSpPr txBox="1">
            <a:spLocks/>
          </p:cNvSpPr>
          <p:nvPr/>
        </p:nvSpPr>
        <p:spPr>
          <a:xfrm>
            <a:off x="-185473" y="4209352"/>
            <a:ext cx="5586671" cy="14009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ПРИ ОБУЧЕНИИ </a:t>
            </a:r>
            <a:endParaRPr lang="ru-RU" sz="2400" b="1" dirty="0" smtClean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ФИНАНСОВОЙ 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ГРАМОТНОСТИ</a:t>
            </a:r>
            <a:endParaRPr lang="ru-RU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Текст 1">
            <a:extLst>
              <a:ext uri="{FF2B5EF4-FFF2-40B4-BE49-F238E27FC236}">
                <a16:creationId xmlns:a16="http://schemas.microsoft.com/office/drawing/2014/main" xmlns="" id="{4698649A-7758-45EF-AF2D-2D0D63B9183B}"/>
              </a:ext>
            </a:extLst>
          </p:cNvPr>
          <p:cNvSpPr txBox="1">
            <a:spLocks/>
          </p:cNvSpPr>
          <p:nvPr/>
        </p:nvSpPr>
        <p:spPr>
          <a:xfrm>
            <a:off x="0" y="2397116"/>
            <a:ext cx="5350896" cy="9068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chemeClr val="accent1"/>
                </a:solidFill>
                <a:latin typeface="+mn-lt"/>
                <a:ea typeface="+mj-ea"/>
              </a:rPr>
              <a:t>ИСПОЛЬЗОВАНИЕ ИГРОВЫХ ТЕХНОЛОГИЙ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3865" y="2907516"/>
            <a:ext cx="32681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500" b="1" dirty="0">
              <a:solidFill>
                <a:srgbClr val="26A0A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08" y="873457"/>
            <a:ext cx="7040392" cy="598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5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Нижний колонтитул 20">
            <a:extLst>
              <a:ext uri="{FF2B5EF4-FFF2-40B4-BE49-F238E27FC236}">
                <a16:creationId xmlns:a16="http://schemas.microsoft.com/office/drawing/2014/main" xmlns="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1" y="423333"/>
            <a:ext cx="4170512" cy="324001"/>
          </a:xfrm>
        </p:spPr>
        <p:txBody>
          <a:bodyPr/>
          <a:lstStyle/>
          <a:p>
            <a:r>
              <a:rPr lang="ru-RU" dirty="0" smtClean="0"/>
              <a:t>С ФИНАНСАМИ НА ТЫ!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F5C8B36D-77BA-A84A-9DA4-EA476B3A0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633" y="1042870"/>
            <a:ext cx="9412978" cy="56756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Ожидаемые результаты и способы их определения:</a:t>
            </a:r>
            <a:endParaRPr lang="ru-RU" sz="2400" dirty="0"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DE2B3CBB-378A-674A-A6A2-EDC043123735}"/>
              </a:ext>
            </a:extLst>
          </p:cNvPr>
          <p:cNvSpPr txBox="1">
            <a:spLocks/>
          </p:cNvSpPr>
          <p:nvPr/>
        </p:nvSpPr>
        <p:spPr>
          <a:xfrm>
            <a:off x="2151544" y="1636680"/>
            <a:ext cx="9735656" cy="8111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70C0"/>
                </a:solidFill>
                <a:latin typeface="+mn-lt"/>
                <a:ea typeface="+mj-ea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В результате 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прохождения игры 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каждый обучающийся: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latin typeface="+mn-lt"/>
              </a:rPr>
              <a:t>овладеет базовыми понятиями и </a:t>
            </a: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терминами, </a:t>
            </a:r>
            <a:r>
              <a:rPr lang="ru-RU" sz="2000" dirty="0">
                <a:solidFill>
                  <a:srgbClr val="0070C0"/>
                </a:solidFill>
                <a:latin typeface="+mn-lt"/>
              </a:rPr>
              <a:t>используемыми для описания процессов и явлений, происходящих в мире финансов;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latin typeface="+mn-lt"/>
              </a:rPr>
              <a:t>научится основам финансовой грамотности, позволяющей анализировать результаты применения финансовых </a:t>
            </a: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инструментов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;</a:t>
            </a:r>
            <a:endParaRPr lang="ru-RU" sz="2000" dirty="0">
              <a:solidFill>
                <a:srgbClr val="0070C0"/>
              </a:solidFill>
              <a:latin typeface="+mn-lt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latin typeface="+mn-lt"/>
              </a:rPr>
              <a:t>разовьет навыки принятия самостоятельных экономически обоснованных финансовых решений;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latin typeface="+mn-lt"/>
              </a:rPr>
              <a:t>освоит технологии управления личными финансами, планирования финансовой деятельности и учета рисков;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latin typeface="+mn-lt"/>
              </a:rPr>
              <a:t>приобщится к финансовой культуре, обретет умение отбирать информацию и работать с ней;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latin typeface="+mn-lt"/>
              </a:rPr>
              <a:t>сформирует чувство ответственного отношения к финансам, финансовым инструментам, принятию финансовых </a:t>
            </a: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решений</a:t>
            </a:r>
            <a:r>
              <a:rPr lang="ru-RU" sz="2000" dirty="0">
                <a:solidFill>
                  <a:srgbClr val="0070C0"/>
                </a:solidFill>
                <a:latin typeface="+mn-lt"/>
              </a:rPr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1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DE2B3CBB-378A-674A-A6A2-EDC043123735}"/>
              </a:ext>
            </a:extLst>
          </p:cNvPr>
          <p:cNvSpPr txBox="1">
            <a:spLocks/>
          </p:cNvSpPr>
          <p:nvPr/>
        </p:nvSpPr>
        <p:spPr>
          <a:xfrm>
            <a:off x="3951798" y="4615103"/>
            <a:ext cx="4572000" cy="2355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chemeClr val="tx1"/>
              </a:solidFill>
              <a:latin typeface="Proxima Nova" panose="02000506030000020004" pitchFamily="2" charset="0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CD16F285-D3B8-2143-92B6-5D4051218BBF}"/>
              </a:ext>
            </a:extLst>
          </p:cNvPr>
          <p:cNvSpPr txBox="1">
            <a:spLocks/>
          </p:cNvSpPr>
          <p:nvPr/>
        </p:nvSpPr>
        <p:spPr>
          <a:xfrm>
            <a:off x="5179378" y="2447786"/>
            <a:ext cx="4629148" cy="2000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dirty="0">
              <a:solidFill>
                <a:schemeClr val="tx1"/>
              </a:solidFill>
              <a:latin typeface="Proxima Nova" panose="02000506030000020004" pitchFamily="2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21C98744-E773-E040-95C3-0A1460104C81}"/>
              </a:ext>
            </a:extLst>
          </p:cNvPr>
          <p:cNvSpPr txBox="1">
            <a:spLocks/>
          </p:cNvSpPr>
          <p:nvPr/>
        </p:nvSpPr>
        <p:spPr>
          <a:xfrm>
            <a:off x="2426096" y="4739637"/>
            <a:ext cx="8201296" cy="6789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dirty="0">
              <a:solidFill>
                <a:schemeClr val="accent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F5C8B36D-77BA-A84A-9DA4-EA476B3A0705}"/>
              </a:ext>
            </a:extLst>
          </p:cNvPr>
          <p:cNvSpPr txBox="1">
            <a:spLocks/>
          </p:cNvSpPr>
          <p:nvPr/>
        </p:nvSpPr>
        <p:spPr>
          <a:xfrm>
            <a:off x="2286472" y="2886436"/>
            <a:ext cx="8340920" cy="4369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8" y="884261"/>
            <a:ext cx="2003562" cy="593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26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1">
            <a:extLst>
              <a:ext uri="{FF2B5EF4-FFF2-40B4-BE49-F238E27FC236}">
                <a16:creationId xmlns:a16="http://schemas.microsoft.com/office/drawing/2014/main" xmlns="" id="{4698649A-7758-45EF-AF2D-2D0D63B9183B}"/>
              </a:ext>
            </a:extLst>
          </p:cNvPr>
          <p:cNvSpPr txBox="1">
            <a:spLocks/>
          </p:cNvSpPr>
          <p:nvPr/>
        </p:nvSpPr>
        <p:spPr>
          <a:xfrm>
            <a:off x="334370" y="1354524"/>
            <a:ext cx="5281684" cy="14597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Проведение игр </a:t>
            </a:r>
            <a:b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по финансовой грамотности</a:t>
            </a:r>
            <a:endParaRPr lang="ru-RU" sz="2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Текст 1">
            <a:extLst>
              <a:ext uri="{FF2B5EF4-FFF2-40B4-BE49-F238E27FC236}">
                <a16:creationId xmlns:a16="http://schemas.microsoft.com/office/drawing/2014/main" xmlns="" id="{4698649A-7758-45EF-AF2D-2D0D63B9183B}"/>
              </a:ext>
            </a:extLst>
          </p:cNvPr>
          <p:cNvSpPr txBox="1">
            <a:spLocks/>
          </p:cNvSpPr>
          <p:nvPr/>
        </p:nvSpPr>
        <p:spPr>
          <a:xfrm>
            <a:off x="1243778" y="3061258"/>
            <a:ext cx="3462867" cy="7794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4800" b="1" dirty="0">
                <a:solidFill>
                  <a:srgbClr val="0082BB"/>
                </a:solidFill>
                <a:latin typeface="+mn-lt"/>
                <a:cs typeface="+mn-cs"/>
              </a:rPr>
              <a:t>ДОЛ-игра</a:t>
            </a:r>
          </a:p>
          <a:p>
            <a:pPr algn="ctr">
              <a:lnSpc>
                <a:spcPct val="100000"/>
              </a:lnSpc>
            </a:pPr>
            <a:endParaRPr lang="ru-RU" sz="5000" b="1" dirty="0">
              <a:solidFill>
                <a:srgbClr val="E8378B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8" r="20277"/>
          <a:stretch/>
        </p:blipFill>
        <p:spPr>
          <a:xfrm>
            <a:off x="5805713" y="0"/>
            <a:ext cx="638628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811691"/>
            <a:ext cx="5950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Получить игры по финансовой грамотности можно на сайте </a:t>
            </a:r>
            <a:r>
              <a:rPr lang="ru-RU" sz="3200" b="1" dirty="0">
                <a:solidFill>
                  <a:srgbClr val="0082BB"/>
                </a:solidFill>
              </a:rPr>
              <a:t>http://doligra.ru</a:t>
            </a:r>
          </a:p>
        </p:txBody>
      </p:sp>
    </p:spTree>
    <p:extLst>
      <p:ext uri="{BB962C8B-B14F-4D97-AF65-F5344CB8AC3E}">
        <p14:creationId xmlns:p14="http://schemas.microsoft.com/office/powerpoint/2010/main" val="10023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24" y="0"/>
            <a:ext cx="6060776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58546A0-F491-4C9C-8263-56D8A02928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1740" y="2034535"/>
            <a:ext cx="5163079" cy="449357"/>
          </a:xfrm>
        </p:spPr>
        <p:txBody>
          <a:bodyPr/>
          <a:lstStyle/>
          <a:p>
            <a:pPr>
              <a:spcAft>
                <a:spcPts val="800"/>
              </a:spcAft>
              <a:buClr>
                <a:schemeClr val="accent1"/>
              </a:buClr>
            </a:pPr>
            <a:r>
              <a:rPr lang="ru-RU" sz="2000" b="1" dirty="0">
                <a:solidFill>
                  <a:srgbClr val="0082BB"/>
                </a:solidFill>
                <a:latin typeface="Arial Black" panose="020B0A04020102020204" pitchFamily="34" charset="0"/>
                <a:cs typeface="+mn-cs"/>
              </a:rPr>
              <a:t>Применение игровых форм:</a:t>
            </a:r>
          </a:p>
          <a:p>
            <a:pPr marL="342900" indent="-342900">
              <a:lnSpc>
                <a:spcPct val="150000"/>
              </a:lnSpc>
              <a:buClr>
                <a:srgbClr val="26A0A1"/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Позволяет </a:t>
            </a:r>
            <a:r>
              <a:rPr lang="ru-RU" sz="2000" dirty="0">
                <a:solidFill>
                  <a:srgbClr val="0070C0"/>
                </a:solidFill>
                <a:latin typeface="+mn-lt"/>
              </a:rPr>
              <a:t>легче усваивать </a:t>
            </a: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знания; </a:t>
            </a:r>
          </a:p>
          <a:p>
            <a:pPr marL="342900" indent="-342900">
              <a:lnSpc>
                <a:spcPct val="150000"/>
              </a:lnSpc>
              <a:buClr>
                <a:srgbClr val="26A0A1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latin typeface="+mn-lt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пособствует </a:t>
            </a:r>
            <a:r>
              <a:rPr lang="ru-RU" sz="2000" dirty="0">
                <a:solidFill>
                  <a:srgbClr val="0070C0"/>
                </a:solidFill>
                <a:latin typeface="+mn-lt"/>
              </a:rPr>
              <a:t>формированию необходимых </a:t>
            </a: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умений;</a:t>
            </a:r>
          </a:p>
          <a:p>
            <a:pPr marL="342900" indent="-342900">
              <a:lnSpc>
                <a:spcPct val="150000"/>
              </a:lnSpc>
              <a:buClr>
                <a:srgbClr val="26A0A1"/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Закрепляет полученные навыки. </a:t>
            </a:r>
            <a:endParaRPr lang="ru-RU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12</a:t>
            </a:fld>
            <a:endParaRPr lang="ru-RU" dirty="0"/>
          </a:p>
        </p:txBody>
      </p:sp>
      <p:sp>
        <p:nvSpPr>
          <p:cNvPr id="7" name="Нижний колонтитул 20">
            <a:extLst>
              <a:ext uri="{FF2B5EF4-FFF2-40B4-BE49-F238E27FC236}">
                <a16:creationId xmlns:a16="http://schemas.microsoft.com/office/drawing/2014/main" xmlns="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1" y="423333"/>
            <a:ext cx="4170512" cy="3240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ДОЛ-игра – проведение игр по финансовой грамотности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19800" y="0"/>
            <a:ext cx="111424" cy="6858000"/>
          </a:xfrm>
          <a:prstGeom prst="rect">
            <a:avLst/>
          </a:prstGeom>
          <a:solidFill>
            <a:srgbClr val="26A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261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7" y="1158308"/>
            <a:ext cx="11325225" cy="60699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0082BB"/>
                </a:solidFill>
                <a:latin typeface="+mn-lt"/>
                <a:ea typeface="+mn-ea"/>
                <a:cs typeface="+mn-cs"/>
              </a:rPr>
              <a:t>Как принять участие?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13</a:t>
            </a:fld>
            <a:endParaRPr lang="ru-RU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698346"/>
              </p:ext>
            </p:extLst>
          </p:nvPr>
        </p:nvGraphicFramePr>
        <p:xfrm>
          <a:off x="694305" y="2167809"/>
          <a:ext cx="10803387" cy="1655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0" name="CorelDRAW" r:id="rId4" imgW="3159745" imgH="484380" progId="CorelDraw.Graphic.16">
                  <p:embed/>
                </p:oleObj>
              </mc:Choice>
              <mc:Fallback>
                <p:oleObj name="CorelDRAW" r:id="rId4" imgW="3159745" imgH="48438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4305" y="2167809"/>
                        <a:ext cx="10803387" cy="1655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058546A0-F491-4C9C-8263-56D8A02928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0133" y="3911110"/>
            <a:ext cx="2724679" cy="1062567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Скачать игры 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на </a:t>
            </a:r>
            <a:r>
              <a:rPr lang="ru-RU" sz="2000" dirty="0">
                <a:solidFill>
                  <a:srgbClr val="0070C0"/>
                </a:solidFill>
              </a:rPr>
              <a:t>сайте </a:t>
            </a:r>
            <a:endParaRPr lang="ru-RU" sz="2000" dirty="0" smtClean="0">
              <a:solidFill>
                <a:srgbClr val="0070C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0082BB"/>
                </a:solidFill>
                <a:latin typeface="+mn-lt"/>
                <a:cs typeface="+mn-cs"/>
              </a:rPr>
              <a:t>http://doligra.ru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058546A0-F491-4C9C-8263-56D8A029280B}"/>
              </a:ext>
            </a:extLst>
          </p:cNvPr>
          <p:cNvSpPr txBox="1">
            <a:spLocks/>
          </p:cNvSpPr>
          <p:nvPr/>
        </p:nvSpPr>
        <p:spPr>
          <a:xfrm>
            <a:off x="3263371" y="3911110"/>
            <a:ext cx="2724679" cy="3984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</a:rPr>
              <a:t>Провести игру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rgbClr val="E8378B"/>
              </a:solidFill>
            </a:endParaRP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058546A0-F491-4C9C-8263-56D8A029280B}"/>
              </a:ext>
            </a:extLst>
          </p:cNvPr>
          <p:cNvSpPr txBox="1">
            <a:spLocks/>
          </p:cNvSpPr>
          <p:nvPr/>
        </p:nvSpPr>
        <p:spPr>
          <a:xfrm>
            <a:off x="6365346" y="3911108"/>
            <a:ext cx="2724679" cy="10625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</a:rPr>
              <a:t>Отправить организаторам заполненную форму отчета </a:t>
            </a:r>
            <a:r>
              <a:rPr lang="ru-RU" sz="2000" dirty="0" smtClean="0">
                <a:solidFill>
                  <a:srgbClr val="0070C0"/>
                </a:solidFill>
              </a:rPr>
              <a:t>и несколько фотографий игрового процесса по </a:t>
            </a:r>
            <a:r>
              <a:rPr lang="ru-RU" sz="2000" dirty="0">
                <a:solidFill>
                  <a:srgbClr val="0070C0"/>
                </a:solidFill>
              </a:rPr>
              <a:t>адресу </a:t>
            </a:r>
            <a:r>
              <a:rPr lang="ru-RU" sz="2400" b="1" dirty="0">
                <a:solidFill>
                  <a:srgbClr val="0082BB"/>
                </a:solidFill>
                <a:latin typeface="+mn-lt"/>
                <a:cs typeface="+mn-cs"/>
              </a:rPr>
              <a:t>otchet@doligra.ru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058546A0-F491-4C9C-8263-56D8A029280B}"/>
              </a:ext>
            </a:extLst>
          </p:cNvPr>
          <p:cNvSpPr txBox="1">
            <a:spLocks/>
          </p:cNvSpPr>
          <p:nvPr/>
        </p:nvSpPr>
        <p:spPr>
          <a:xfrm>
            <a:off x="9328680" y="3911107"/>
            <a:ext cx="2724679" cy="10625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</a:rPr>
              <a:t>После обработки отчета в ответ будет направлен сертификат участника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1" name="Нижний колонтитул 20">
            <a:extLst>
              <a:ext uri="{FF2B5EF4-FFF2-40B4-BE49-F238E27FC236}">
                <a16:creationId xmlns:a16="http://schemas.microsoft.com/office/drawing/2014/main" xmlns="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1" y="423333"/>
            <a:ext cx="4170512" cy="3240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ДОЛ-игра – проведение игр по финансовой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2052031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45" y="1054282"/>
            <a:ext cx="11325225" cy="60699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0082BB"/>
                </a:solidFill>
                <a:latin typeface="+mn-lt"/>
                <a:ea typeface="+mn-ea"/>
                <a:cs typeface="+mn-cs"/>
              </a:rPr>
              <a:t>Критерии отбора игр по финансовой грамотности: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14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95434" y="2213106"/>
            <a:ext cx="4053433" cy="376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0"/>
              </a:spcBef>
              <a:buClr>
                <a:schemeClr val="accent3"/>
              </a:buClr>
            </a:pPr>
            <a:r>
              <a:rPr lang="ru-RU" sz="2400" dirty="0">
                <a:solidFill>
                  <a:srgbClr val="0070C0"/>
                </a:solidFill>
              </a:rPr>
              <a:t>ОДИН </a:t>
            </a:r>
            <a:r>
              <a:rPr lang="ru-RU" sz="2400" dirty="0" smtClean="0">
                <a:solidFill>
                  <a:srgbClr val="0070C0"/>
                </a:solidFill>
              </a:rPr>
              <a:t>ИГРОТЕХНИК</a:t>
            </a:r>
          </a:p>
          <a:p>
            <a:pPr>
              <a:spcBef>
                <a:spcPts val="10000"/>
              </a:spcBef>
              <a:buClr>
                <a:schemeClr val="accent3"/>
              </a:buClr>
            </a:pPr>
            <a:r>
              <a:rPr lang="ru-RU" sz="2400" dirty="0" smtClean="0">
                <a:solidFill>
                  <a:srgbClr val="0070C0"/>
                </a:solidFill>
              </a:rPr>
              <a:t>ПРОСТОТА ОСВОЕНИЯ</a:t>
            </a:r>
          </a:p>
          <a:p>
            <a:pPr>
              <a:spcBef>
                <a:spcPts val="10000"/>
              </a:spcBef>
              <a:buClr>
                <a:schemeClr val="accent3"/>
              </a:buClr>
            </a:pPr>
            <a:r>
              <a:rPr lang="ru-RU" sz="2400" dirty="0" smtClean="0">
                <a:solidFill>
                  <a:srgbClr val="0070C0"/>
                </a:solidFill>
              </a:rPr>
              <a:t>ДОСТУПНЫЙ РЕКВИЗИТ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387479"/>
              </p:ext>
            </p:extLst>
          </p:nvPr>
        </p:nvGraphicFramePr>
        <p:xfrm>
          <a:off x="433388" y="1971675"/>
          <a:ext cx="1080000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" name="CorelDRAW" r:id="rId4" imgW="560796" imgH="560520" progId="CorelDraw.Graphic.16">
                  <p:embed/>
                </p:oleObj>
              </mc:Choice>
              <mc:Fallback>
                <p:oleObj name="CorelDRAW" r:id="rId4" imgW="560796" imgH="56052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3388" y="1971675"/>
                        <a:ext cx="1080000" cy="10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48995"/>
              </p:ext>
            </p:extLst>
          </p:nvPr>
        </p:nvGraphicFramePr>
        <p:xfrm>
          <a:off x="433388" y="3647078"/>
          <a:ext cx="1080000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" name="CorelDRAW" r:id="rId6" imgW="560796" imgH="560520" progId="CorelDraw.Graphic.16">
                  <p:embed/>
                </p:oleObj>
              </mc:Choice>
              <mc:Fallback>
                <p:oleObj name="CorelDRAW" r:id="rId6" imgW="560796" imgH="56052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3388" y="3647078"/>
                        <a:ext cx="1080000" cy="10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068044"/>
              </p:ext>
            </p:extLst>
          </p:nvPr>
        </p:nvGraphicFramePr>
        <p:xfrm>
          <a:off x="433387" y="5322482"/>
          <a:ext cx="1080000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" name="CorelDRAW" r:id="rId8" imgW="560796" imgH="560520" progId="CorelDraw.Graphic.16">
                  <p:embed/>
                </p:oleObj>
              </mc:Choice>
              <mc:Fallback>
                <p:oleObj name="CorelDRAW" r:id="rId8" imgW="560796" imgH="56052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3387" y="5322482"/>
                        <a:ext cx="1080000" cy="10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961562"/>
              </p:ext>
            </p:extLst>
          </p:nvPr>
        </p:nvGraphicFramePr>
        <p:xfrm>
          <a:off x="5814483" y="1963210"/>
          <a:ext cx="1080000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" name="CorelDRAW" r:id="rId10" imgW="560796" imgH="560520" progId="CorelDraw.Graphic.16">
                  <p:embed/>
                </p:oleObj>
              </mc:Choice>
              <mc:Fallback>
                <p:oleObj name="CorelDRAW" r:id="rId10" imgW="560796" imgH="56052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14483" y="1963210"/>
                        <a:ext cx="1080000" cy="10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500585"/>
              </p:ext>
            </p:extLst>
          </p:nvPr>
        </p:nvGraphicFramePr>
        <p:xfrm>
          <a:off x="5846763" y="3647078"/>
          <a:ext cx="1080000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" name="CorelDRAW" r:id="rId12" imgW="560796" imgH="560520" progId="CorelDraw.Graphic.16">
                  <p:embed/>
                </p:oleObj>
              </mc:Choice>
              <mc:Fallback>
                <p:oleObj name="CorelDRAW" r:id="rId12" imgW="560796" imgH="56052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46763" y="3647078"/>
                        <a:ext cx="1080000" cy="10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530994"/>
              </p:ext>
            </p:extLst>
          </p:nvPr>
        </p:nvGraphicFramePr>
        <p:xfrm>
          <a:off x="5846763" y="5322482"/>
          <a:ext cx="1080000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" name="CorelDRAW" r:id="rId14" imgW="560796" imgH="560520" progId="CorelDraw.Graphic.16">
                  <p:embed/>
                </p:oleObj>
              </mc:Choice>
              <mc:Fallback>
                <p:oleObj name="CorelDRAW" r:id="rId14" imgW="560796" imgH="56052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46763" y="5322482"/>
                        <a:ext cx="1080000" cy="10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7164900" y="1897634"/>
            <a:ext cx="4593713" cy="4396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700"/>
              </a:spcBef>
              <a:buClr>
                <a:schemeClr val="accent3"/>
              </a:buClr>
            </a:pPr>
            <a:r>
              <a:rPr lang="ru-RU" sz="2400" dirty="0" smtClean="0">
                <a:solidFill>
                  <a:srgbClr val="0070C0"/>
                </a:solidFill>
              </a:rPr>
              <a:t>ОТСУТСТВИЕ ТРЕБОВАНИЙ К СПЕЦИАЛЬНЫМ  ЗНАНИЯМ ИГРОТЕХНИКА</a:t>
            </a:r>
          </a:p>
          <a:p>
            <a:pPr>
              <a:spcBef>
                <a:spcPts val="6700"/>
              </a:spcBef>
              <a:buClr>
                <a:schemeClr val="accent3"/>
              </a:buClr>
            </a:pPr>
            <a:r>
              <a:rPr lang="ru-RU" sz="2400" dirty="0" smtClean="0">
                <a:solidFill>
                  <a:srgbClr val="0070C0"/>
                </a:solidFill>
              </a:rPr>
              <a:t>ПРОДОЛЖИТЕЛЬНОСТЬ-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ДО </a:t>
            </a:r>
            <a:r>
              <a:rPr lang="ru-RU" sz="2400" dirty="0">
                <a:solidFill>
                  <a:srgbClr val="0070C0"/>
                </a:solidFill>
              </a:rPr>
              <a:t>1,5 ЧАСОВ </a:t>
            </a:r>
            <a:endParaRPr lang="ru-RU" sz="2400" dirty="0" smtClean="0">
              <a:solidFill>
                <a:srgbClr val="0070C0"/>
              </a:solidFill>
            </a:endParaRPr>
          </a:p>
          <a:p>
            <a:pPr>
              <a:spcBef>
                <a:spcPts val="6700"/>
              </a:spcBef>
              <a:buClr>
                <a:schemeClr val="accent3"/>
              </a:buClr>
            </a:pPr>
            <a:r>
              <a:rPr lang="ru-RU" sz="2400" dirty="0">
                <a:solidFill>
                  <a:srgbClr val="0070C0"/>
                </a:solidFill>
              </a:rPr>
              <a:t>МЕТОДИЧЕСКОЕ СОПРОВОЖДЕНИЕ 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13" name="Нижний колонтитул 20">
            <a:extLst>
              <a:ext uri="{FF2B5EF4-FFF2-40B4-BE49-F238E27FC236}">
                <a16:creationId xmlns:a16="http://schemas.microsoft.com/office/drawing/2014/main" xmlns="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1" y="423333"/>
            <a:ext cx="4170512" cy="3240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ДОЛ-игра – проведение игр по финансовой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3666217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24" y="0"/>
            <a:ext cx="6060776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58546A0-F491-4C9C-8263-56D8A02928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587" y="3013622"/>
            <a:ext cx="5205412" cy="10625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</a:rPr>
              <a:t>Для педагогов, методистов и вожатых регулярно проводятся вебинары </a:t>
            </a:r>
            <a:r>
              <a:rPr lang="ru-RU" sz="2000" dirty="0">
                <a:solidFill>
                  <a:srgbClr val="0070C0"/>
                </a:solidFill>
              </a:rPr>
              <a:t>по методике проведения игр и разъяснению организационных </a:t>
            </a:r>
            <a:r>
              <a:rPr lang="ru-RU" sz="2000" dirty="0" smtClean="0">
                <a:solidFill>
                  <a:srgbClr val="0070C0"/>
                </a:solidFill>
              </a:rPr>
              <a:t>вопросов.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9800" y="0"/>
            <a:ext cx="111424" cy="6858000"/>
          </a:xfrm>
          <a:prstGeom prst="rect">
            <a:avLst/>
          </a:prstGeom>
          <a:solidFill>
            <a:srgbClr val="26A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058546A0-F491-4C9C-8263-56D8A029280B}"/>
              </a:ext>
            </a:extLst>
          </p:cNvPr>
          <p:cNvSpPr txBox="1">
            <a:spLocks/>
          </p:cNvSpPr>
          <p:nvPr/>
        </p:nvSpPr>
        <p:spPr>
          <a:xfrm>
            <a:off x="382587" y="1623933"/>
            <a:ext cx="6441294" cy="10625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0082BB"/>
                </a:solidFill>
                <a:latin typeface="+mn-lt"/>
                <a:cs typeface="+mn-cs"/>
              </a:rPr>
              <a:t>Методическое и </a:t>
            </a:r>
            <a:endParaRPr lang="en-US" sz="2400" b="1" dirty="0" smtClean="0">
              <a:solidFill>
                <a:srgbClr val="0082BB"/>
              </a:solidFill>
              <a:latin typeface="+mn-lt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82BB"/>
                </a:solidFill>
                <a:latin typeface="+mn-lt"/>
                <a:cs typeface="+mn-cs"/>
              </a:rPr>
              <a:t>консультационное сопровождение</a:t>
            </a:r>
            <a:endParaRPr lang="ru-RU" sz="2400" b="1" dirty="0">
              <a:solidFill>
                <a:srgbClr val="0082BB"/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40976" y="5952291"/>
            <a:ext cx="6111270" cy="632090"/>
          </a:xfrm>
          <a:prstGeom prst="rect">
            <a:avLst/>
          </a:prstGeom>
          <a:solidFill>
            <a:srgbClr val="26A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http://doligra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ru </a:t>
            </a:r>
            <a:r>
              <a:rPr lang="ru-RU" b="1" dirty="0" smtClean="0">
                <a:solidFill>
                  <a:schemeClr val="bg1"/>
                </a:solidFill>
              </a:rPr>
              <a:t>– расписание вебинаров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Нижний колонтитул 20">
            <a:extLst>
              <a:ext uri="{FF2B5EF4-FFF2-40B4-BE49-F238E27FC236}">
                <a16:creationId xmlns:a16="http://schemas.microsoft.com/office/drawing/2014/main" xmlns="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1" y="423333"/>
            <a:ext cx="4170512" cy="3240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ДОЛ-игра – проведение игр по финансовой грамотности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33832" y="5952291"/>
            <a:ext cx="6055560" cy="632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6A0A1"/>
                </a:solidFill>
              </a:rPr>
              <a:t>При наличии вопросов обращайтесь по </a:t>
            </a:r>
            <a:endParaRPr lang="en-US" b="1" dirty="0" smtClean="0">
              <a:solidFill>
                <a:srgbClr val="26A0A1"/>
              </a:solidFill>
            </a:endParaRPr>
          </a:p>
          <a:p>
            <a:pPr algn="ctr"/>
            <a:r>
              <a:rPr lang="en-US" b="1" dirty="0" smtClean="0">
                <a:solidFill>
                  <a:srgbClr val="26A0A1"/>
                </a:solidFill>
              </a:rPr>
              <a:t>e-mail</a:t>
            </a:r>
            <a:r>
              <a:rPr lang="en-US" b="1" dirty="0">
                <a:solidFill>
                  <a:srgbClr val="26A0A1"/>
                </a:solidFill>
              </a:rPr>
              <a:t>:</a:t>
            </a:r>
            <a:r>
              <a:rPr lang="en-US" b="1" dirty="0" smtClean="0">
                <a:solidFill>
                  <a:srgbClr val="26A0A1"/>
                </a:solidFill>
              </a:rPr>
              <a:t> metod@doligra</a:t>
            </a:r>
            <a:r>
              <a:rPr lang="ru-RU" b="1" dirty="0" smtClean="0">
                <a:solidFill>
                  <a:srgbClr val="26A0A1"/>
                </a:solidFill>
              </a:rPr>
              <a:t>.</a:t>
            </a:r>
            <a:r>
              <a:rPr lang="en-US" b="1" dirty="0" err="1" smtClean="0">
                <a:solidFill>
                  <a:srgbClr val="26A0A1"/>
                </a:solidFill>
              </a:rPr>
              <a:t>ru</a:t>
            </a:r>
            <a:endParaRPr lang="ru-RU" b="1" dirty="0">
              <a:solidFill>
                <a:srgbClr val="26A0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82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48">
            <a:extLst>
              <a:ext uri="{FF2B5EF4-FFF2-40B4-BE49-F238E27FC236}">
                <a16:creationId xmlns:a16="http://schemas.microsoft.com/office/drawing/2014/main" xmlns="" id="{E6CEF892-21E7-4A56-AB24-3994F82FF2ED}"/>
              </a:ext>
            </a:extLst>
          </p:cNvPr>
          <p:cNvSpPr/>
          <p:nvPr/>
        </p:nvSpPr>
        <p:spPr>
          <a:xfrm>
            <a:off x="9046464" y="6142234"/>
            <a:ext cx="1882111" cy="55021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glow rad="25400">
              <a:schemeClr val="accent3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z="1800" smtClean="0"/>
              <a:pPr/>
              <a:t>16</a:t>
            </a:fld>
            <a:endParaRPr lang="ru-RU" sz="1800" dirty="0"/>
          </a:p>
        </p:txBody>
      </p:sp>
      <p:sp>
        <p:nvSpPr>
          <p:cNvPr id="12" name="Нижний колонтитул 2"/>
          <p:cNvSpPr txBox="1">
            <a:spLocks/>
          </p:cNvSpPr>
          <p:nvPr/>
        </p:nvSpPr>
        <p:spPr>
          <a:xfrm>
            <a:off x="2001520" y="417543"/>
            <a:ext cx="8967788" cy="324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  <a:buClr>
                <a:schemeClr val="accent1"/>
              </a:buClr>
            </a:pP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Тайна 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потерянной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копилки</a:t>
            </a:r>
            <a:endParaRPr 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4610" y="3426064"/>
            <a:ext cx="4445349" cy="30646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spcAft>
                <a:spcPts val="800"/>
              </a:spcAft>
              <a:buClr>
                <a:schemeClr val="accent1"/>
              </a:buClr>
            </a:pP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62445" y="3641062"/>
            <a:ext cx="4572000" cy="30646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/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23" y="1135480"/>
            <a:ext cx="6912547" cy="4312960"/>
          </a:xfrm>
          <a:prstGeom prst="rect">
            <a:avLst/>
          </a:prstGeom>
          <a:ln>
            <a:solidFill>
              <a:srgbClr val="0082BB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7589330" y="967822"/>
            <a:ext cx="4482155" cy="5045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r>
              <a:rPr lang="ru-RU" sz="2400" b="1" dirty="0">
                <a:solidFill>
                  <a:srgbClr val="0070C0"/>
                </a:solidFill>
              </a:rPr>
              <a:t>Обучающая онлайн-игра «Тайна потерянной копилки»</a:t>
            </a:r>
          </a:p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r>
              <a:rPr lang="ru-RU" dirty="0" smtClean="0">
                <a:solidFill>
                  <a:srgbClr val="0070C0"/>
                </a:solidFill>
              </a:rPr>
              <a:t>С </a:t>
            </a:r>
            <a:r>
              <a:rPr lang="ru-RU" dirty="0">
                <a:solidFill>
                  <a:srgbClr val="0070C0"/>
                </a:solidFill>
              </a:rPr>
              <a:t>её помощью ребята узнают как грамотно обращаться с карманными деньгами. Результаты прохождения игры могут стать темой занятия</a:t>
            </a:r>
          </a:p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r>
              <a:rPr lang="ru-RU" dirty="0" smtClean="0">
                <a:solidFill>
                  <a:srgbClr val="0070C0"/>
                </a:solidFill>
              </a:rPr>
              <a:t>Игра </a:t>
            </a:r>
            <a:r>
              <a:rPr lang="ru-RU" dirty="0">
                <a:solidFill>
                  <a:srgbClr val="0070C0"/>
                </a:solidFill>
              </a:rPr>
              <a:t>рассчитана на детей от 6 лет, но будет интересна и подросткам, и взрослым</a:t>
            </a:r>
          </a:p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r>
              <a:rPr lang="ru-RU" dirty="0" smtClean="0">
                <a:solidFill>
                  <a:srgbClr val="0070C0"/>
                </a:solidFill>
              </a:rPr>
              <a:t>Игра </a:t>
            </a:r>
            <a:r>
              <a:rPr lang="ru-RU" dirty="0">
                <a:solidFill>
                  <a:srgbClr val="0070C0"/>
                </a:solidFill>
              </a:rPr>
              <a:t>размещена на сайте Финансовая культура (</a:t>
            </a:r>
            <a:r>
              <a:rPr lang="en-US" dirty="0">
                <a:solidFill>
                  <a:srgbClr val="0070C0"/>
                </a:solidFill>
              </a:rPr>
              <a:t>Fincult.info)</a:t>
            </a:r>
            <a:endParaRPr lang="ru-RU" dirty="0">
              <a:solidFill>
                <a:srgbClr val="0070C0"/>
              </a:solidFill>
            </a:endParaRPr>
          </a:p>
          <a:p>
            <a:endParaRPr lang="ru-RU" sz="1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80ECF90-0E8C-46B5-96A4-21FAD1F018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78427" y="5625657"/>
            <a:ext cx="863681" cy="80191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57210AB-351E-4682-B2BD-887A90C8A39D}"/>
              </a:ext>
            </a:extLst>
          </p:cNvPr>
          <p:cNvSpPr/>
          <p:nvPr/>
        </p:nvSpPr>
        <p:spPr>
          <a:xfrm>
            <a:off x="8355074" y="5625657"/>
            <a:ext cx="3594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Roboto Slab"/>
              </a:rPr>
              <a:t>Финансовая культура</a:t>
            </a:r>
            <a:endParaRPr lang="ru-RU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93D651D-796A-46A0-9763-791CE987D20E}"/>
              </a:ext>
            </a:extLst>
          </p:cNvPr>
          <p:cNvSpPr txBox="1"/>
          <p:nvPr/>
        </p:nvSpPr>
        <p:spPr>
          <a:xfrm>
            <a:off x="9191443" y="6209837"/>
            <a:ext cx="1592152" cy="415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Roboto Slab"/>
              </a:rPr>
              <a:t>fincult.info</a:t>
            </a:r>
            <a:endParaRPr lang="ru-RU" sz="2000" b="1" dirty="0">
              <a:solidFill>
                <a:srgbClr val="000000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7879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19"/>
            <a:ext cx="729011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0974" y="2632150"/>
            <a:ext cx="6577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bg1"/>
                </a:solidFill>
              </a:rPr>
              <a:t>Информационно-просветительский ресурс Банка </a:t>
            </a:r>
            <a:r>
              <a:rPr lang="ru-RU" sz="2400" dirty="0" smtClean="0">
                <a:solidFill>
                  <a:schemeClr val="bg1"/>
                </a:solidFill>
              </a:rPr>
              <a:t>России</a:t>
            </a:r>
          </a:p>
          <a:p>
            <a:pPr>
              <a:spcBef>
                <a:spcPct val="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«ФИНАНСОВАЯ </a:t>
            </a:r>
            <a:r>
              <a:rPr lang="ru-RU" sz="2400" dirty="0">
                <a:solidFill>
                  <a:schemeClr val="bg1"/>
                </a:solidFill>
              </a:rPr>
              <a:t>КУЛЬТУРА» (</a:t>
            </a:r>
            <a:r>
              <a:rPr lang="en-US" sz="2400" dirty="0">
                <a:solidFill>
                  <a:schemeClr val="bg1"/>
                </a:solidFill>
              </a:rPr>
              <a:t>FINCULT.INFO)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89397" y="4705407"/>
            <a:ext cx="3936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Контактные данные: </a:t>
            </a:r>
          </a:p>
          <a:p>
            <a:r>
              <a:rPr lang="ru-RU" dirty="0">
                <a:solidFill>
                  <a:srgbClr val="0070C0"/>
                </a:solidFill>
              </a:rPr>
              <a:t>Комарова Наталья Владимировна, тел: (4212) 78-31-9</a:t>
            </a:r>
            <a:r>
              <a:rPr lang="en-US" dirty="0" smtClean="0">
                <a:solidFill>
                  <a:srgbClr val="0070C0"/>
                </a:solidFill>
              </a:rPr>
              <a:t>3</a:t>
            </a:r>
            <a:r>
              <a:rPr lang="ru-RU" dirty="0" smtClean="0">
                <a:solidFill>
                  <a:srgbClr val="0070C0"/>
                </a:solidFill>
              </a:rPr>
              <a:t>, 8(962)500-35-33 </a:t>
            </a:r>
            <a:endParaRPr lang="en-US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Электронная почта: 08</a:t>
            </a:r>
            <a:r>
              <a:rPr lang="en-US" dirty="0">
                <a:solidFill>
                  <a:srgbClr val="0070C0"/>
                </a:solidFill>
              </a:rPr>
              <a:t>media</a:t>
            </a:r>
            <a:r>
              <a:rPr lang="ru-RU" dirty="0">
                <a:solidFill>
                  <a:srgbClr val="0070C0"/>
                </a:solidFill>
              </a:rPr>
              <a:t>@cbr.ru </a:t>
            </a:r>
            <a:endParaRPr lang="ru-RU" u="sng" dirty="0">
              <a:solidFill>
                <a:srgbClr val="0070C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79" y="436663"/>
            <a:ext cx="1317226" cy="3293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32" b="55332"/>
          <a:stretch/>
        </p:blipFill>
        <p:spPr>
          <a:xfrm>
            <a:off x="426379" y="1783254"/>
            <a:ext cx="638275" cy="638275"/>
          </a:xfrm>
          <a:prstGeom prst="ellipse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78471" y="2052197"/>
            <a:ext cx="5158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82BB"/>
                </a:solidFill>
              </a:rPr>
              <a:t>ДОЛ-игра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сайт </a:t>
            </a:r>
            <a:r>
              <a:rPr lang="ru-RU" sz="2400" b="1" dirty="0">
                <a:solidFill>
                  <a:srgbClr val="0082BB"/>
                </a:solidFill>
              </a:rPr>
              <a:t>http://doligra.ru</a:t>
            </a:r>
          </a:p>
        </p:txBody>
      </p:sp>
    </p:spTree>
    <p:extLst>
      <p:ext uri="{BB962C8B-B14F-4D97-AF65-F5344CB8AC3E}">
        <p14:creationId xmlns:p14="http://schemas.microsoft.com/office/powerpoint/2010/main" val="3226820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0070C0"/>
                </a:solidFill>
              </a:rPr>
              <a:t>2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Нижний колонтитул 20">
            <a:extLst>
              <a:ext uri="{FF2B5EF4-FFF2-40B4-BE49-F238E27FC236}">
                <a16:creationId xmlns:a16="http://schemas.microsoft.com/office/drawing/2014/main" xmlns="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1" y="423333"/>
            <a:ext cx="4170512" cy="3240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0070C0"/>
                </a:solidFill>
              </a:rPr>
              <a:t>С ФИНАНСАМИ НА ТЫ!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DE2B3CBB-378A-674A-A6A2-EDC043123735}"/>
              </a:ext>
            </a:extLst>
          </p:cNvPr>
          <p:cNvSpPr txBox="1">
            <a:spLocks/>
          </p:cNvSpPr>
          <p:nvPr/>
        </p:nvSpPr>
        <p:spPr>
          <a:xfrm>
            <a:off x="2345634" y="3029447"/>
            <a:ext cx="7847937" cy="13821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ru-RU" dirty="0">
              <a:solidFill>
                <a:srgbClr val="0070C0"/>
              </a:solidFill>
              <a:latin typeface="Proxima Nova" panose="02000506030000020004" pitchFamily="2" charset="0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DE2B3CBB-378A-674A-A6A2-EDC043123735}"/>
              </a:ext>
            </a:extLst>
          </p:cNvPr>
          <p:cNvSpPr txBox="1">
            <a:spLocks/>
          </p:cNvSpPr>
          <p:nvPr/>
        </p:nvSpPr>
        <p:spPr>
          <a:xfrm>
            <a:off x="3951798" y="4615103"/>
            <a:ext cx="4572000" cy="2355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rgbClr val="0070C0"/>
              </a:solidFill>
              <a:latin typeface="Proxima Nova" panose="02000506030000020004" pitchFamily="2" charset="0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CD16F285-D3B8-2143-92B6-5D4051218BBF}"/>
              </a:ext>
            </a:extLst>
          </p:cNvPr>
          <p:cNvSpPr txBox="1">
            <a:spLocks/>
          </p:cNvSpPr>
          <p:nvPr/>
        </p:nvSpPr>
        <p:spPr>
          <a:xfrm>
            <a:off x="5998244" y="2411306"/>
            <a:ext cx="4629148" cy="2000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ru-RU" dirty="0">
              <a:solidFill>
                <a:srgbClr val="0070C0"/>
              </a:solidFill>
              <a:latin typeface="Proxima Nova" panose="02000506030000020004" pitchFamily="2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21C98744-E773-E040-95C3-0A1460104C81}"/>
              </a:ext>
            </a:extLst>
          </p:cNvPr>
          <p:cNvSpPr txBox="1">
            <a:spLocks/>
          </p:cNvSpPr>
          <p:nvPr/>
        </p:nvSpPr>
        <p:spPr>
          <a:xfrm>
            <a:off x="2426096" y="4739637"/>
            <a:ext cx="8201296" cy="6789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rgbClr val="0070C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F5C8B36D-77BA-A84A-9DA4-EA476B3A0705}"/>
              </a:ext>
            </a:extLst>
          </p:cNvPr>
          <p:cNvSpPr txBox="1">
            <a:spLocks/>
          </p:cNvSpPr>
          <p:nvPr/>
        </p:nvSpPr>
        <p:spPr>
          <a:xfrm>
            <a:off x="2356284" y="4441600"/>
            <a:ext cx="8340920" cy="4369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sz="24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CD16F285-D3B8-2143-92B6-5D4051218BBF}"/>
              </a:ext>
            </a:extLst>
          </p:cNvPr>
          <p:cNvSpPr txBox="1">
            <a:spLocks/>
          </p:cNvSpPr>
          <p:nvPr/>
        </p:nvSpPr>
        <p:spPr>
          <a:xfrm>
            <a:off x="2489706" y="4820884"/>
            <a:ext cx="8006015" cy="2000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ru-RU" sz="1400" b="1" dirty="0">
              <a:solidFill>
                <a:srgbClr val="0070C0"/>
              </a:solidFill>
              <a:latin typeface="Arial Black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F5C8B36D-77BA-A84A-9DA4-EA476B3A0705}"/>
              </a:ext>
            </a:extLst>
          </p:cNvPr>
          <p:cNvSpPr txBox="1">
            <a:spLocks/>
          </p:cNvSpPr>
          <p:nvPr/>
        </p:nvSpPr>
        <p:spPr>
          <a:xfrm>
            <a:off x="2489706" y="1241848"/>
            <a:ext cx="8834882" cy="539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Образовательная игра «С финансами на «ТЫ!»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91791" y="1906339"/>
            <a:ext cx="9122454" cy="414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ea typeface="+mj-ea"/>
                <a:cs typeface="Arial" panose="020B0604020202020204" pitchFamily="34" charset="0"/>
              </a:rPr>
              <a:t>Цель – </a:t>
            </a:r>
            <a:r>
              <a:rPr lang="ru-RU" sz="2000" dirty="0" smtClean="0">
                <a:solidFill>
                  <a:srgbClr val="0070C0"/>
                </a:solidFill>
                <a:ea typeface="+mj-ea"/>
                <a:cs typeface="Arial" panose="020B0604020202020204" pitchFamily="34" charset="0"/>
              </a:rPr>
              <a:t>научить подростков грамотно обращаться с деньгами: принимать верные финансовые решения, планировать и достигать личных финансовых целей, защищаться от финансового мошенничества, сохранять и приумножать свой капитал</a:t>
            </a:r>
          </a:p>
          <a:p>
            <a:pPr marL="285750" indent="-285750"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ru-RU" sz="2000" dirty="0" smtClean="0">
              <a:solidFill>
                <a:srgbClr val="0070C0"/>
              </a:solidFill>
              <a:ea typeface="+mj-ea"/>
              <a:cs typeface="Arial" panose="020B0604020202020204" pitchFamily="34" charset="0"/>
            </a:endParaRPr>
          </a:p>
          <a:p>
            <a:pPr marL="285750" indent="-285750"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ea typeface="+mj-ea"/>
                <a:cs typeface="Arial" panose="020B0604020202020204" pitchFamily="34" charset="0"/>
              </a:rPr>
              <a:t>Во </a:t>
            </a:r>
            <a:r>
              <a:rPr lang="ru-RU" sz="2000" dirty="0">
                <a:solidFill>
                  <a:srgbClr val="0070C0"/>
                </a:solidFill>
                <a:ea typeface="+mj-ea"/>
                <a:cs typeface="Arial" panose="020B0604020202020204" pitchFamily="34" charset="0"/>
              </a:rPr>
              <a:t>время игры подростки сталкиваются с реальными финансовыми ситуациями, думают, как лучше распорядиться своим бюджетом, как не попасться на удочку мошенников, где взять в долг и куда вложить свободные деньги, как накопить деньги на свою </a:t>
            </a:r>
            <a:r>
              <a:rPr lang="ru-RU" sz="2000" dirty="0" smtClean="0">
                <a:solidFill>
                  <a:srgbClr val="0070C0"/>
                </a:solidFill>
                <a:ea typeface="+mj-ea"/>
                <a:cs typeface="Arial" panose="020B0604020202020204" pitchFamily="34" charset="0"/>
              </a:rPr>
              <a:t>мечту</a:t>
            </a:r>
            <a:endParaRPr lang="ru-RU" sz="2000" dirty="0">
              <a:solidFill>
                <a:srgbClr val="0070C0"/>
              </a:solidFill>
              <a:ea typeface="+mj-ea"/>
              <a:cs typeface="Arial" panose="020B0604020202020204" pitchFamily="34" charset="0"/>
            </a:endParaRPr>
          </a:p>
          <a:p>
            <a:pPr marL="285750" indent="-285750"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ru-RU" sz="2000" dirty="0">
              <a:solidFill>
                <a:srgbClr val="0070C0"/>
              </a:solidFill>
            </a:endParaRPr>
          </a:p>
          <a:p>
            <a:pPr marL="285750" indent="-285750"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ea typeface="+mj-ea"/>
                <a:cs typeface="Arial" panose="020B0604020202020204" pitchFamily="34" charset="0"/>
              </a:rPr>
              <a:t>Участники знакомятся с организациями, которые работают на финансовом рынке, и их основными </a:t>
            </a:r>
            <a:r>
              <a:rPr lang="ru-RU" sz="2000" dirty="0" smtClean="0">
                <a:solidFill>
                  <a:srgbClr val="0070C0"/>
                </a:solidFill>
                <a:ea typeface="+mj-ea"/>
                <a:cs typeface="Arial" panose="020B0604020202020204" pitchFamily="34" charset="0"/>
              </a:rPr>
              <a:t>функциями</a:t>
            </a:r>
            <a:endParaRPr lang="ru-RU" sz="2000" dirty="0">
              <a:solidFill>
                <a:srgbClr val="0070C0"/>
              </a:solidFill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8" y="884261"/>
            <a:ext cx="2003562" cy="593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6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58546A0-F491-4C9C-8263-56D8A02928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1064" y="1107673"/>
            <a:ext cx="9608023" cy="1826596"/>
          </a:xfrm>
        </p:spPr>
        <p:txBody>
          <a:bodyPr/>
          <a:lstStyle/>
          <a:p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Задачами игры являются:</a:t>
            </a:r>
          </a:p>
          <a:p>
            <a:r>
              <a:rPr lang="ru-RU" sz="2000" b="1" dirty="0">
                <a:solidFill>
                  <a:srgbClr val="0070C0"/>
                </a:solidFill>
                <a:latin typeface="+mn-lt"/>
              </a:rPr>
              <a:t>Обучающие: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latin typeface="+mn-lt"/>
              </a:rPr>
              <a:t>усвоение базовых понятий и терминов программы, используемых для описания процессов и явлений, происходящих в мире финансов;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latin typeface="+mn-lt"/>
              </a:rPr>
              <a:t>формирование функциональной финансовой грамотности, позволяющей анализировать результаты применения финансовых инструментов.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Развивающие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latin typeface="+mn-lt"/>
              </a:rPr>
              <a:t>развитие навыков принятия самостоятельных экономически обоснованных финансовых решений;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latin typeface="+mn-lt"/>
              </a:rPr>
              <a:t>освоение технологии управления личными финансами, планирование финансовой деятельности и учет рисков.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Воспитывающие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latin typeface="+mn-lt"/>
              </a:rPr>
              <a:t>воспитание финансовой культуры школьников, умение отбирать информацию и работать с ней;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latin typeface="+mn-lt"/>
              </a:rPr>
              <a:t>формирование чувства ответственного отношения к финансам, финансовым инструментам, принятию финансовых решений.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3</a:t>
            </a:fld>
            <a:endParaRPr lang="ru-RU" dirty="0"/>
          </a:p>
        </p:txBody>
      </p:sp>
      <p:sp>
        <p:nvSpPr>
          <p:cNvPr id="7" name="Нижний колонтитул 20">
            <a:extLst>
              <a:ext uri="{FF2B5EF4-FFF2-40B4-BE49-F238E27FC236}">
                <a16:creationId xmlns:a16="http://schemas.microsoft.com/office/drawing/2014/main" xmlns="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1" y="423333"/>
            <a:ext cx="4170512" cy="3240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С ФИНАНСАМИ НА ТЫ!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95" y="921129"/>
            <a:ext cx="2003562" cy="593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52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7" name="Нижний колонтитул 20">
            <a:extLst>
              <a:ext uri="{FF2B5EF4-FFF2-40B4-BE49-F238E27FC236}">
                <a16:creationId xmlns:a16="http://schemas.microsoft.com/office/drawing/2014/main" xmlns="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1" y="423333"/>
            <a:ext cx="4170512" cy="324001"/>
          </a:xfrm>
        </p:spPr>
        <p:txBody>
          <a:bodyPr/>
          <a:lstStyle/>
          <a:p>
            <a:r>
              <a:rPr lang="ru-RU" dirty="0" smtClean="0"/>
              <a:t>С ФИНАНСАМИ НА ТЫ!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F5C8B36D-77BA-A84A-9DA4-EA476B3A0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634" y="1042870"/>
            <a:ext cx="8668440" cy="5675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Методическое сопровождение учебной </a:t>
            </a:r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работы </a:t>
            </a:r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педагога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DE2B3CBB-378A-674A-A6A2-EDC043123735}"/>
              </a:ext>
            </a:extLst>
          </p:cNvPr>
          <p:cNvSpPr txBox="1">
            <a:spLocks/>
          </p:cNvSpPr>
          <p:nvPr/>
        </p:nvSpPr>
        <p:spPr>
          <a:xfrm>
            <a:off x="2151543" y="1783939"/>
            <a:ext cx="9035569" cy="6273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70C0"/>
                </a:solidFill>
                <a:latin typeface="+mn-lt"/>
                <a:ea typeface="+mj-ea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ea typeface="+mj-ea"/>
              </a:rPr>
              <a:t>Методические </a:t>
            </a:r>
            <a:r>
              <a:rPr lang="ru-RU" sz="2000" dirty="0">
                <a:solidFill>
                  <a:srgbClr val="0070C0"/>
                </a:solidFill>
                <a:latin typeface="+mn-lt"/>
                <a:ea typeface="+mj-ea"/>
              </a:rPr>
              <a:t>рекомендации по проведению обучающей 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ea typeface="+mj-ea"/>
              </a:rPr>
              <a:t>игры, 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ea typeface="+mj-ea"/>
              </a:rPr>
              <a:t>в которых подробно описаны правила игры и основные финансовые термины и определения</a:t>
            </a:r>
            <a:endParaRPr lang="ru-RU" sz="2000" dirty="0">
              <a:solidFill>
                <a:srgbClr val="0070C0"/>
              </a:solidFill>
              <a:latin typeface="+mn-lt"/>
              <a:ea typeface="+mj-ea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Proxima Nova" panose="02000506030000020004" pitchFamily="2" charset="0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DE2B3CBB-378A-674A-A6A2-EDC043123735}"/>
              </a:ext>
            </a:extLst>
          </p:cNvPr>
          <p:cNvSpPr txBox="1">
            <a:spLocks/>
          </p:cNvSpPr>
          <p:nvPr/>
        </p:nvSpPr>
        <p:spPr>
          <a:xfrm>
            <a:off x="3951798" y="4615103"/>
            <a:ext cx="4572000" cy="2355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chemeClr val="tx1"/>
              </a:solidFill>
              <a:latin typeface="Proxima Nova" panose="02000506030000020004" pitchFamily="2" charset="0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CD16F285-D3B8-2143-92B6-5D4051218BBF}"/>
              </a:ext>
            </a:extLst>
          </p:cNvPr>
          <p:cNvSpPr txBox="1">
            <a:spLocks/>
          </p:cNvSpPr>
          <p:nvPr/>
        </p:nvSpPr>
        <p:spPr>
          <a:xfrm>
            <a:off x="5179378" y="2447786"/>
            <a:ext cx="4629148" cy="2000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dirty="0">
              <a:solidFill>
                <a:schemeClr val="tx1"/>
              </a:solidFill>
              <a:latin typeface="Proxima Nova" panose="02000506030000020004" pitchFamily="2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21C98744-E773-E040-95C3-0A1460104C81}"/>
              </a:ext>
            </a:extLst>
          </p:cNvPr>
          <p:cNvSpPr txBox="1">
            <a:spLocks/>
          </p:cNvSpPr>
          <p:nvPr/>
        </p:nvSpPr>
        <p:spPr>
          <a:xfrm>
            <a:off x="2426096" y="4739637"/>
            <a:ext cx="8201296" cy="6789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dirty="0">
              <a:solidFill>
                <a:schemeClr val="accent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F5C8B36D-77BA-A84A-9DA4-EA476B3A0705}"/>
              </a:ext>
            </a:extLst>
          </p:cNvPr>
          <p:cNvSpPr txBox="1">
            <a:spLocks/>
          </p:cNvSpPr>
          <p:nvPr/>
        </p:nvSpPr>
        <p:spPr>
          <a:xfrm>
            <a:off x="2286472" y="2886436"/>
            <a:ext cx="8340920" cy="4369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Комплектация игры</a:t>
            </a:r>
            <a:endParaRPr lang="ru-RU" sz="24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CD16F285-D3B8-2143-92B6-5D4051218BBF}"/>
              </a:ext>
            </a:extLst>
          </p:cNvPr>
          <p:cNvSpPr txBox="1">
            <a:spLocks/>
          </p:cNvSpPr>
          <p:nvPr/>
        </p:nvSpPr>
        <p:spPr>
          <a:xfrm>
            <a:off x="2151544" y="4739637"/>
            <a:ext cx="8616540" cy="1124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rgbClr val="0070C0"/>
                </a:solidFill>
                <a:ea typeface="+mj-ea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70C0"/>
              </a:solidFill>
              <a:ea typeface="+mj-ea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8" y="884261"/>
            <a:ext cx="2003562" cy="59368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60895" y="3391031"/>
            <a:ext cx="94977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Игровое </a:t>
            </a:r>
            <a:r>
              <a:rPr lang="ru-RU" sz="2000" dirty="0">
                <a:solidFill>
                  <a:srgbClr val="0070C0"/>
                </a:solidFill>
                <a:cs typeface="Arial" panose="020B0604020202020204" pitchFamily="34" charset="0"/>
              </a:rPr>
              <a:t>поле.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 Личные </a:t>
            </a:r>
            <a:r>
              <a:rPr lang="ru-RU" sz="2000" dirty="0">
                <a:solidFill>
                  <a:srgbClr val="0070C0"/>
                </a:solidFill>
                <a:cs typeface="Arial" panose="020B0604020202020204" pitchFamily="34" charset="0"/>
              </a:rPr>
              <a:t>планы – листы, на которые игроки записывают свои финансовые показатели.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 Командные </a:t>
            </a:r>
            <a:r>
              <a:rPr lang="ru-RU" sz="2000" dirty="0">
                <a:solidFill>
                  <a:srgbClr val="0070C0"/>
                </a:solidFill>
                <a:cs typeface="Arial" panose="020B0604020202020204" pitchFamily="34" charset="0"/>
              </a:rPr>
              <a:t>планы – листы, на которых при командной игре капитан записывает и суммирует результаты игроков.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cs typeface="Arial" panose="020B0604020202020204" pitchFamily="34" charset="0"/>
              </a:rPr>
              <a:t> Набор игровых карточек с заданиями. В зависимости от типа карточки задания могут быть обязательными или необязательными.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cs typeface="Arial" panose="020B0604020202020204" pitchFamily="34" charset="0"/>
              </a:rPr>
              <a:t> Волчок или игровые кубики (для перехода хода между игроками</a:t>
            </a:r>
            <a:r>
              <a:rPr lang="ru-R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Блокноты и ручки для записей.</a:t>
            </a:r>
            <a:endParaRPr lang="ru-RU" sz="2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78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5</a:t>
            </a:fld>
            <a:endParaRPr lang="ru-RU" dirty="0"/>
          </a:p>
        </p:txBody>
      </p:sp>
      <p:sp>
        <p:nvSpPr>
          <p:cNvPr id="7" name="Нижний колонтитул 20">
            <a:extLst>
              <a:ext uri="{FF2B5EF4-FFF2-40B4-BE49-F238E27FC236}">
                <a16:creationId xmlns:a16="http://schemas.microsoft.com/office/drawing/2014/main" xmlns="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1" y="423333"/>
            <a:ext cx="4170512" cy="3240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С ФИНАНСАМИ НА ТЫ!</a:t>
            </a:r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DE2B3CBB-378A-674A-A6A2-EDC043123735}"/>
              </a:ext>
            </a:extLst>
          </p:cNvPr>
          <p:cNvSpPr txBox="1">
            <a:spLocks/>
          </p:cNvSpPr>
          <p:nvPr/>
        </p:nvSpPr>
        <p:spPr>
          <a:xfrm>
            <a:off x="2345634" y="3029447"/>
            <a:ext cx="7847937" cy="13821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ru-RU" dirty="0">
              <a:latin typeface="Proxima Nova" panose="02000506030000020004" pitchFamily="2" charset="0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DE2B3CBB-378A-674A-A6A2-EDC043123735}"/>
              </a:ext>
            </a:extLst>
          </p:cNvPr>
          <p:cNvSpPr txBox="1">
            <a:spLocks/>
          </p:cNvSpPr>
          <p:nvPr/>
        </p:nvSpPr>
        <p:spPr>
          <a:xfrm>
            <a:off x="3951798" y="4615103"/>
            <a:ext cx="4572000" cy="2355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Proxima Nova" panose="02000506030000020004" pitchFamily="2" charset="0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CD16F285-D3B8-2143-92B6-5D4051218BBF}"/>
              </a:ext>
            </a:extLst>
          </p:cNvPr>
          <p:cNvSpPr txBox="1">
            <a:spLocks/>
          </p:cNvSpPr>
          <p:nvPr/>
        </p:nvSpPr>
        <p:spPr>
          <a:xfrm>
            <a:off x="5998244" y="2411306"/>
            <a:ext cx="4629148" cy="2000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ru-RU" dirty="0">
              <a:solidFill>
                <a:schemeClr val="tx1"/>
              </a:solidFill>
              <a:latin typeface="Proxima Nova" panose="02000506030000020004" pitchFamily="2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21C98744-E773-E040-95C3-0A1460104C81}"/>
              </a:ext>
            </a:extLst>
          </p:cNvPr>
          <p:cNvSpPr txBox="1">
            <a:spLocks/>
          </p:cNvSpPr>
          <p:nvPr/>
        </p:nvSpPr>
        <p:spPr>
          <a:xfrm>
            <a:off x="2426096" y="4739637"/>
            <a:ext cx="8201296" cy="6789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chemeClr val="accent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F5C8B36D-77BA-A84A-9DA4-EA476B3A0705}"/>
              </a:ext>
            </a:extLst>
          </p:cNvPr>
          <p:cNvSpPr txBox="1">
            <a:spLocks/>
          </p:cNvSpPr>
          <p:nvPr/>
        </p:nvSpPr>
        <p:spPr>
          <a:xfrm>
            <a:off x="2356284" y="4441600"/>
            <a:ext cx="8340920" cy="4369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sz="2400" b="1" dirty="0">
              <a:latin typeface="Arial Black" pitchFamily="34" charset="0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CD16F285-D3B8-2143-92B6-5D4051218BBF}"/>
              </a:ext>
            </a:extLst>
          </p:cNvPr>
          <p:cNvSpPr txBox="1">
            <a:spLocks/>
          </p:cNvSpPr>
          <p:nvPr/>
        </p:nvSpPr>
        <p:spPr>
          <a:xfrm>
            <a:off x="2489706" y="4820884"/>
            <a:ext cx="8006015" cy="2000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ru-RU" sz="1400" b="1" dirty="0">
              <a:solidFill>
                <a:schemeClr val="accent1"/>
              </a:solidFill>
              <a:latin typeface="Arial Black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02514" y="3116279"/>
            <a:ext cx="8196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chemeClr val="tx2"/>
              </a:buClr>
            </a:pPr>
            <a:endParaRPr lang="ru-RU" sz="1600" b="1" dirty="0">
              <a:solidFill>
                <a:schemeClr val="accent1"/>
              </a:solidFill>
              <a:latin typeface="Arial Black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DE2B3CBB-378A-674A-A6A2-EDC043123735}"/>
              </a:ext>
            </a:extLst>
          </p:cNvPr>
          <p:cNvSpPr txBox="1">
            <a:spLocks/>
          </p:cNvSpPr>
          <p:nvPr/>
        </p:nvSpPr>
        <p:spPr>
          <a:xfrm>
            <a:off x="2902514" y="1323098"/>
            <a:ext cx="7724878" cy="9621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  <a:ea typeface="+mj-ea"/>
              </a:rPr>
              <a:t>Структура игры </a:t>
            </a:r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«С финансами на «</a:t>
            </a:r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ТЫ!»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  <a:p>
            <a:endParaRPr lang="ru-RU" sz="2400" b="1" dirty="0" smtClean="0">
              <a:solidFill>
                <a:srgbClr val="0070C0"/>
              </a:solidFill>
              <a:latin typeface="Arial Black" pitchFamily="34" charset="0"/>
              <a:ea typeface="+mj-ea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  <a:ea typeface="+mj-ea"/>
              </a:rPr>
              <a:t>Игра </a:t>
            </a:r>
            <a:r>
              <a:rPr lang="ru-RU" sz="2400" b="1" dirty="0">
                <a:solidFill>
                  <a:srgbClr val="0070C0"/>
                </a:solidFill>
                <a:latin typeface="Arial Black" pitchFamily="34" charset="0"/>
                <a:ea typeface="+mj-ea"/>
              </a:rPr>
              <a:t>состоит из трех раундов: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1CF1DE95-96D8-C54F-B57C-F520BDC8CA57}"/>
              </a:ext>
            </a:extLst>
          </p:cNvPr>
          <p:cNvSpPr txBox="1">
            <a:spLocks/>
          </p:cNvSpPr>
          <p:nvPr/>
        </p:nvSpPr>
        <p:spPr>
          <a:xfrm>
            <a:off x="2902514" y="2803421"/>
            <a:ext cx="7999699" cy="3276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70C0"/>
                </a:solidFill>
                <a:ea typeface="+mj-ea"/>
                <a:cs typeface="Arial" panose="020B0604020202020204" pitchFamily="34" charset="0"/>
              </a:rPr>
              <a:t>Первый раунд – «Личное финансовое планирование». </a:t>
            </a:r>
            <a:br>
              <a:rPr lang="ru-RU" dirty="0">
                <a:solidFill>
                  <a:srgbClr val="0070C0"/>
                </a:solidFill>
                <a:ea typeface="+mj-ea"/>
                <a:cs typeface="Arial" panose="020B0604020202020204" pitchFamily="34" charset="0"/>
              </a:rPr>
            </a:br>
            <a:r>
              <a:rPr lang="ru-RU" dirty="0">
                <a:solidFill>
                  <a:srgbClr val="0070C0"/>
                </a:solidFill>
                <a:ea typeface="+mj-ea"/>
                <a:cs typeface="Arial" panose="020B0604020202020204" pitchFamily="34" charset="0"/>
              </a:rPr>
              <a:t>Учит грамотному управлению личными финансами.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>
              <a:solidFill>
                <a:srgbClr val="0070C0"/>
              </a:solidFill>
              <a:ea typeface="+mj-ea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70C0"/>
                </a:solidFill>
                <a:ea typeface="+mj-ea"/>
                <a:cs typeface="Arial" panose="020B0604020202020204" pitchFamily="34" charset="0"/>
              </a:rPr>
              <a:t>Второй раунд – «Инвестирование». </a:t>
            </a:r>
            <a:br>
              <a:rPr lang="ru-RU" dirty="0">
                <a:solidFill>
                  <a:srgbClr val="0070C0"/>
                </a:solidFill>
                <a:ea typeface="+mj-ea"/>
                <a:cs typeface="Arial" panose="020B0604020202020204" pitchFamily="34" charset="0"/>
              </a:rPr>
            </a:br>
            <a:r>
              <a:rPr lang="ru-RU" dirty="0">
                <a:solidFill>
                  <a:srgbClr val="0070C0"/>
                </a:solidFill>
                <a:ea typeface="+mj-ea"/>
                <a:cs typeface="Arial" panose="020B0604020202020204" pitchFamily="34" charset="0"/>
              </a:rPr>
              <a:t>Дает представление о том, куда и как инвестировать деньги, чтобы получить доход и не разориться.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>
              <a:solidFill>
                <a:srgbClr val="0070C0"/>
              </a:solidFill>
              <a:ea typeface="+mj-ea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70C0"/>
                </a:solidFill>
                <a:ea typeface="+mj-ea"/>
                <a:cs typeface="Arial" panose="020B0604020202020204" pitchFamily="34" charset="0"/>
              </a:rPr>
              <a:t>Третий раунд – «Инвестируй в мечту». </a:t>
            </a:r>
            <a:br>
              <a:rPr lang="ru-RU" dirty="0">
                <a:solidFill>
                  <a:srgbClr val="0070C0"/>
                </a:solidFill>
                <a:ea typeface="+mj-ea"/>
                <a:cs typeface="Arial" panose="020B0604020202020204" pitchFamily="34" charset="0"/>
              </a:rPr>
            </a:br>
            <a:r>
              <a:rPr lang="ru-RU" dirty="0">
                <a:solidFill>
                  <a:srgbClr val="0070C0"/>
                </a:solidFill>
                <a:ea typeface="+mj-ea"/>
                <a:cs typeface="Arial" panose="020B0604020202020204" pitchFamily="34" charset="0"/>
              </a:rPr>
              <a:t>Учит основам предпринимательской деятельности.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" y="874199"/>
            <a:ext cx="2019400" cy="598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41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58546A0-F491-4C9C-8263-56D8A02928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08856" y="3852696"/>
            <a:ext cx="9132434" cy="196010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  <a:ea typeface="+mj-ea"/>
              </a:rPr>
              <a:t>Формы </a:t>
            </a:r>
            <a:r>
              <a:rPr lang="ru-RU" sz="2400" b="1" dirty="0">
                <a:solidFill>
                  <a:srgbClr val="0070C0"/>
                </a:solidFill>
                <a:latin typeface="Arial Black" pitchFamily="34" charset="0"/>
                <a:ea typeface="+mj-ea"/>
              </a:rPr>
              <a:t>и режим </a:t>
            </a:r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  <a:ea typeface="+mj-ea"/>
              </a:rPr>
              <a:t>занятий</a:t>
            </a:r>
            <a:endParaRPr lang="ru-RU" sz="2400" b="1" dirty="0">
              <a:solidFill>
                <a:srgbClr val="0070C0"/>
              </a:solidFill>
              <a:latin typeface="Arial Black" pitchFamily="34" charset="0"/>
              <a:ea typeface="+mj-ea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rgbClr val="0070C0"/>
                </a:solidFill>
                <a:latin typeface="+mn-lt"/>
                <a:ea typeface="+mj-ea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ea typeface="+mj-ea"/>
              </a:rPr>
              <a:t>Занятия 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ea typeface="+mj-ea"/>
              </a:rPr>
              <a:t>проводятся </a:t>
            </a:r>
            <a:r>
              <a:rPr lang="ru-RU" sz="2000" dirty="0">
                <a:solidFill>
                  <a:srgbClr val="0070C0"/>
                </a:solidFill>
                <a:latin typeface="+mn-lt"/>
                <a:ea typeface="+mj-ea"/>
              </a:rPr>
              <a:t>в форме лекций и 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ea typeface="+mj-ea"/>
              </a:rPr>
              <a:t>игры</a:t>
            </a:r>
            <a:endParaRPr lang="ru-RU" sz="2000" dirty="0">
              <a:solidFill>
                <a:srgbClr val="0070C0"/>
              </a:solidFill>
              <a:latin typeface="+mn-lt"/>
              <a:ea typeface="+mj-ea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+mn-lt"/>
                <a:ea typeface="+mj-ea"/>
              </a:rPr>
              <a:t> Игра </a:t>
            </a:r>
            <a:r>
              <a:rPr lang="ru-RU" sz="2000" dirty="0">
                <a:solidFill>
                  <a:srgbClr val="0070C0"/>
                </a:solidFill>
                <a:latin typeface="+mn-lt"/>
                <a:ea typeface="+mj-ea"/>
              </a:rPr>
              <a:t>состоит из трех 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ea typeface="+mj-ea"/>
              </a:rPr>
              <a:t>раундов, </a:t>
            </a:r>
            <a:r>
              <a:rPr lang="ru-RU" sz="2000" dirty="0">
                <a:solidFill>
                  <a:srgbClr val="0070C0"/>
                </a:solidFill>
                <a:latin typeface="+mn-lt"/>
                <a:ea typeface="+mj-ea"/>
              </a:rPr>
              <a:t>перед каждым 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ea typeface="+mj-ea"/>
              </a:rPr>
              <a:t>раундом </a:t>
            </a:r>
            <a:r>
              <a:rPr lang="ru-RU" sz="2000" dirty="0">
                <a:solidFill>
                  <a:srgbClr val="0070C0"/>
                </a:solidFill>
                <a:latin typeface="+mn-lt"/>
                <a:ea typeface="+mj-ea"/>
              </a:rPr>
              <a:t>проводится 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ea typeface="+mj-ea"/>
              </a:rPr>
              <a:t>лекция</a:t>
            </a:r>
            <a:endParaRPr lang="ru-RU" sz="2000" dirty="0">
              <a:solidFill>
                <a:srgbClr val="0070C0"/>
              </a:solidFill>
              <a:latin typeface="+mn-lt"/>
              <a:ea typeface="+mj-ea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6</a:t>
            </a:fld>
            <a:endParaRPr lang="ru-RU" dirty="0"/>
          </a:p>
        </p:txBody>
      </p:sp>
      <p:sp>
        <p:nvSpPr>
          <p:cNvPr id="7" name="Нижний колонтитул 20">
            <a:extLst>
              <a:ext uri="{FF2B5EF4-FFF2-40B4-BE49-F238E27FC236}">
                <a16:creationId xmlns:a16="http://schemas.microsoft.com/office/drawing/2014/main" xmlns="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1" y="423333"/>
            <a:ext cx="4170512" cy="3240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С ФИНАНСАМИ НА ТЫ!</a:t>
            </a:r>
            <a:endParaRPr lang="ru-RU" dirty="0"/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058546A0-F491-4C9C-8263-56D8A029280B}"/>
              </a:ext>
            </a:extLst>
          </p:cNvPr>
          <p:cNvSpPr txBox="1">
            <a:spLocks/>
          </p:cNvSpPr>
          <p:nvPr/>
        </p:nvSpPr>
        <p:spPr>
          <a:xfrm>
            <a:off x="2208856" y="1392123"/>
            <a:ext cx="9036899" cy="15081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  <a:ea typeface="+mj-ea"/>
              </a:rPr>
              <a:t>Продолжительность игры</a:t>
            </a:r>
            <a:endParaRPr lang="ru-RU" sz="2400" b="1" dirty="0">
              <a:solidFill>
                <a:srgbClr val="0070C0"/>
              </a:solidFill>
              <a:latin typeface="Arial Black" pitchFamily="34" charset="0"/>
              <a:ea typeface="+mj-ea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rgbClr val="0070C0"/>
                </a:solidFill>
                <a:latin typeface="+mn-lt"/>
                <a:ea typeface="+mj-ea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ea typeface="+mj-ea"/>
              </a:rPr>
              <a:t>Длительность 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ea typeface="+mj-ea"/>
              </a:rPr>
              <a:t>одного раунда 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ea typeface="+mj-ea"/>
              </a:rPr>
              <a:t>- 2-3 ч. </a:t>
            </a:r>
            <a:endParaRPr lang="ru-RU" sz="2000" dirty="0">
              <a:solidFill>
                <a:srgbClr val="0070C0"/>
              </a:solidFill>
              <a:latin typeface="+mn-lt"/>
              <a:ea typeface="+mj-ea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+mn-lt"/>
                <a:ea typeface="+mj-ea"/>
              </a:rPr>
              <a:t> При </a:t>
            </a:r>
            <a:r>
              <a:rPr lang="ru-RU" sz="2000" dirty="0">
                <a:solidFill>
                  <a:srgbClr val="0070C0"/>
                </a:solidFill>
                <a:latin typeface="+mn-lt"/>
                <a:ea typeface="+mj-ea"/>
              </a:rPr>
              <a:t>необходимости время проведения любого теоретического или практического занятия может быть 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ea typeface="+mj-ea"/>
              </a:rPr>
              <a:t>изменено</a:t>
            </a:r>
            <a:endParaRPr lang="ru-RU" sz="2000" dirty="0">
              <a:solidFill>
                <a:srgbClr val="0070C0"/>
              </a:solidFill>
              <a:latin typeface="+mn-lt"/>
              <a:ea typeface="+mj-e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8" y="884261"/>
            <a:ext cx="2003562" cy="593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8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7</a:t>
            </a:fld>
            <a:endParaRPr lang="ru-RU" dirty="0"/>
          </a:p>
        </p:txBody>
      </p:sp>
      <p:sp>
        <p:nvSpPr>
          <p:cNvPr id="7" name="Нижний колонтитул 20">
            <a:extLst>
              <a:ext uri="{FF2B5EF4-FFF2-40B4-BE49-F238E27FC236}">
                <a16:creationId xmlns:a16="http://schemas.microsoft.com/office/drawing/2014/main" xmlns="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1" y="423333"/>
            <a:ext cx="4170512" cy="3240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С ФИНАНСАМИ НА ТЫ!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F5C8B36D-77BA-A84A-9DA4-EA476B3A0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883" y="1045908"/>
            <a:ext cx="8181894" cy="44489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Требования к площадке </a:t>
            </a:r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для </a:t>
            </a:r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проведения игры</a:t>
            </a:r>
            <a:b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</a:b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DE2B3CBB-378A-674A-A6A2-EDC043123735}"/>
              </a:ext>
            </a:extLst>
          </p:cNvPr>
          <p:cNvSpPr txBox="1">
            <a:spLocks/>
          </p:cNvSpPr>
          <p:nvPr/>
        </p:nvSpPr>
        <p:spPr>
          <a:xfrm>
            <a:off x="2448883" y="1338175"/>
            <a:ext cx="8742281" cy="266061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ru-RU" dirty="0" smtClean="0">
              <a:latin typeface="Proxima Nova" panose="02000506030000020004" pitchFamily="2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rgbClr val="0070C0"/>
                </a:solidFill>
                <a:latin typeface="+mn-lt"/>
                <a:ea typeface="+mj-ea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ea typeface="+mj-ea"/>
              </a:rPr>
              <a:t>Для </a:t>
            </a:r>
            <a:r>
              <a:rPr lang="ru-RU" sz="2000" dirty="0">
                <a:solidFill>
                  <a:srgbClr val="0070C0"/>
                </a:solidFill>
                <a:latin typeface="+mn-lt"/>
                <a:ea typeface="+mj-ea"/>
              </a:rPr>
              <a:t>проведения игры потребуется стол, за которым поместятся все 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ea typeface="+mj-ea"/>
              </a:rPr>
              <a:t>участники </a:t>
            </a:r>
            <a:endParaRPr lang="ru-RU" sz="2000" dirty="0">
              <a:solidFill>
                <a:srgbClr val="0070C0"/>
              </a:solidFill>
              <a:latin typeface="+mn-lt"/>
              <a:ea typeface="+mj-ea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+mn-lt"/>
                <a:ea typeface="+mj-ea"/>
              </a:rPr>
              <a:t> Если </a:t>
            </a:r>
            <a:r>
              <a:rPr lang="ru-RU" sz="2000" dirty="0">
                <a:solidFill>
                  <a:srgbClr val="0070C0"/>
                </a:solidFill>
                <a:latin typeface="+mn-lt"/>
                <a:ea typeface="+mj-ea"/>
              </a:rPr>
              <a:t>игра будет командной, то необходимо предусмотреть отдельные столы для каждой команды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+mn-lt"/>
                <a:ea typeface="+mj-ea"/>
              </a:rPr>
              <a:t> Помещение 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ea typeface="+mj-ea"/>
              </a:rPr>
              <a:t>может </a:t>
            </a:r>
            <a:r>
              <a:rPr lang="ru-RU" sz="2000" dirty="0">
                <a:solidFill>
                  <a:srgbClr val="0070C0"/>
                </a:solidFill>
                <a:latin typeface="+mn-lt"/>
                <a:ea typeface="+mj-ea"/>
              </a:rPr>
              <a:t>быть оборудовано проектором с экраном или большой телевизионной панелью с входом HDMI. Ведущий может использовать микрофон</a:t>
            </a:r>
          </a:p>
          <a:p>
            <a:endParaRPr lang="ru-RU" sz="1800" dirty="0" smtClean="0">
              <a:solidFill>
                <a:srgbClr val="0070C0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800" dirty="0">
              <a:solidFill>
                <a:srgbClr val="0070C0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DE2B3CBB-378A-674A-A6A2-EDC043123735}"/>
              </a:ext>
            </a:extLst>
          </p:cNvPr>
          <p:cNvSpPr txBox="1">
            <a:spLocks/>
          </p:cNvSpPr>
          <p:nvPr/>
        </p:nvSpPr>
        <p:spPr>
          <a:xfrm>
            <a:off x="3951798" y="4615103"/>
            <a:ext cx="4572000" cy="2355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Proxima Nova" panose="02000506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2" y="925468"/>
            <a:ext cx="2002098" cy="5932532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F5C8B36D-77BA-A84A-9DA4-EA476B3A0705}"/>
              </a:ext>
            </a:extLst>
          </p:cNvPr>
          <p:cNvSpPr txBox="1">
            <a:spLocks/>
          </p:cNvSpPr>
          <p:nvPr/>
        </p:nvSpPr>
        <p:spPr>
          <a:xfrm>
            <a:off x="2448883" y="4350864"/>
            <a:ext cx="8340920" cy="4369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Кадровое обеспечение программы</a:t>
            </a:r>
            <a:endParaRPr lang="ru-RU" sz="24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1712" y="4796272"/>
            <a:ext cx="9016621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ea typeface="+mj-ea"/>
                <a:cs typeface="Arial" panose="020B0604020202020204" pitchFamily="34" charset="0"/>
              </a:rPr>
              <a:t>педагоги – 1-2 человека</a:t>
            </a: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ea typeface="+mj-ea"/>
                <a:cs typeface="Arial" panose="020B0604020202020204" pitchFamily="34" charset="0"/>
              </a:rPr>
              <a:t> волонтеры финансового просвещения – 2-3 человека (по возможности 1 человек на команду) </a:t>
            </a:r>
          </a:p>
        </p:txBody>
      </p:sp>
    </p:spTree>
    <p:extLst>
      <p:ext uri="{BB962C8B-B14F-4D97-AF65-F5344CB8AC3E}">
        <p14:creationId xmlns:p14="http://schemas.microsoft.com/office/powerpoint/2010/main" val="36591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8</a:t>
            </a:fld>
            <a:endParaRPr lang="ru-RU" dirty="0"/>
          </a:p>
        </p:txBody>
      </p:sp>
      <p:sp>
        <p:nvSpPr>
          <p:cNvPr id="7" name="Нижний колонтитул 20">
            <a:extLst>
              <a:ext uri="{FF2B5EF4-FFF2-40B4-BE49-F238E27FC236}">
                <a16:creationId xmlns:a16="http://schemas.microsoft.com/office/drawing/2014/main" xmlns="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1" y="423333"/>
            <a:ext cx="4170512" cy="3240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С ФИНАНСАМИ НА ТЫ!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F5C8B36D-77BA-A84A-9DA4-EA476B3A0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589" y="1156422"/>
            <a:ext cx="8340920" cy="43694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Состав участников игры</a:t>
            </a:r>
            <a:endParaRPr lang="ru-RU" sz="24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DE2B3CBB-378A-674A-A6A2-EDC043123735}"/>
              </a:ext>
            </a:extLst>
          </p:cNvPr>
          <p:cNvSpPr txBox="1">
            <a:spLocks/>
          </p:cNvSpPr>
          <p:nvPr/>
        </p:nvSpPr>
        <p:spPr>
          <a:xfrm>
            <a:off x="3951798" y="4615103"/>
            <a:ext cx="4572000" cy="2355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Proxima Nova" panose="02000506030000020004" pitchFamily="2" charset="0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CD16F285-D3B8-2143-92B6-5D4051218BBF}"/>
              </a:ext>
            </a:extLst>
          </p:cNvPr>
          <p:cNvSpPr txBox="1">
            <a:spLocks/>
          </p:cNvSpPr>
          <p:nvPr/>
        </p:nvSpPr>
        <p:spPr>
          <a:xfrm>
            <a:off x="5998244" y="2411306"/>
            <a:ext cx="4629148" cy="2000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ru-RU" dirty="0">
              <a:solidFill>
                <a:schemeClr val="tx1"/>
              </a:solidFill>
              <a:latin typeface="Proxima Nova" panose="02000506030000020004" pitchFamily="2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21C98744-E773-E040-95C3-0A1460104C81}"/>
              </a:ext>
            </a:extLst>
          </p:cNvPr>
          <p:cNvSpPr txBox="1">
            <a:spLocks/>
          </p:cNvSpPr>
          <p:nvPr/>
        </p:nvSpPr>
        <p:spPr>
          <a:xfrm>
            <a:off x="2426096" y="4739637"/>
            <a:ext cx="8201296" cy="6789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chemeClr val="accent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DE2B3CBB-378A-674A-A6A2-EDC043123735}"/>
              </a:ext>
            </a:extLst>
          </p:cNvPr>
          <p:cNvSpPr txBox="1">
            <a:spLocks/>
          </p:cNvSpPr>
          <p:nvPr/>
        </p:nvSpPr>
        <p:spPr>
          <a:xfrm>
            <a:off x="2426095" y="1736897"/>
            <a:ext cx="3192281" cy="13488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0070C0"/>
                </a:solidFill>
                <a:latin typeface="+mn-lt"/>
                <a:ea typeface="+mj-ea"/>
              </a:rPr>
              <a:t>Индивидуальная игра: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+mn-lt"/>
                <a:ea typeface="+mj-ea"/>
              </a:rPr>
              <a:t> до </a:t>
            </a:r>
            <a:r>
              <a:rPr lang="ru-RU" sz="2000" dirty="0">
                <a:solidFill>
                  <a:srgbClr val="0070C0"/>
                </a:solidFill>
                <a:latin typeface="+mn-lt"/>
                <a:ea typeface="+mj-ea"/>
              </a:rPr>
              <a:t>10 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ea typeface="+mj-ea"/>
              </a:rPr>
              <a:t>игроков</a:t>
            </a:r>
            <a:endParaRPr lang="ru-RU" sz="2000" dirty="0">
              <a:solidFill>
                <a:srgbClr val="0070C0"/>
              </a:solidFill>
              <a:latin typeface="+mn-lt"/>
              <a:ea typeface="+mj-ea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70C0"/>
                </a:solidFill>
                <a:latin typeface="+mn-lt"/>
                <a:ea typeface="+mj-ea"/>
              </a:rPr>
              <a:t>1 ведущий (игротехник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ea typeface="+mj-ea"/>
              </a:rPr>
              <a:t>)</a:t>
            </a:r>
            <a:endParaRPr lang="ru-RU" sz="2000" dirty="0">
              <a:solidFill>
                <a:srgbClr val="0070C0"/>
              </a:solidFill>
              <a:latin typeface="+mn-lt"/>
              <a:ea typeface="+mj-e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37798" y="1595697"/>
            <a:ext cx="55155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cs typeface="Arial" panose="020B0604020202020204" pitchFamily="34" charset="0"/>
              </a:rPr>
              <a:t>Командная игра: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 2-3 </a:t>
            </a:r>
            <a:r>
              <a:rPr lang="ru-RU" sz="2000" dirty="0">
                <a:solidFill>
                  <a:srgbClr val="0070C0"/>
                </a:solidFill>
                <a:cs typeface="Arial" panose="020B0604020202020204" pitchFamily="34" charset="0"/>
              </a:rPr>
              <a:t>команды по 5-7 игроков в команде включая капитана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 1 </a:t>
            </a:r>
            <a:r>
              <a:rPr lang="ru-RU" sz="2000" dirty="0">
                <a:solidFill>
                  <a:srgbClr val="0070C0"/>
                </a:solidFill>
                <a:cs typeface="Arial" panose="020B0604020202020204" pitchFamily="34" charset="0"/>
              </a:rPr>
              <a:t>ведущий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 1 </a:t>
            </a:r>
            <a:r>
              <a:rPr lang="ru-RU" sz="2000" dirty="0">
                <a:solidFill>
                  <a:srgbClr val="0070C0"/>
                </a:solidFill>
                <a:cs typeface="Arial" panose="020B0604020202020204" pitchFamily="34" charset="0"/>
              </a:rPr>
              <a:t>игротехник на каждую команду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26095" y="3411430"/>
            <a:ext cx="9502047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 Капитан </a:t>
            </a:r>
            <a:r>
              <a:rPr lang="ru-RU" sz="2000" dirty="0">
                <a:solidFill>
                  <a:srgbClr val="0070C0"/>
                </a:solidFill>
                <a:cs typeface="Arial" panose="020B0604020202020204" pitchFamily="34" charset="0"/>
              </a:rPr>
              <a:t>избирается большинством голосов участников команды. Кроме личного финансового плана капитан заполняет общекомандный план: записывает результаты финансовых операций каждого игрока команды</a:t>
            </a:r>
            <a:r>
              <a:rPr lang="en-US" sz="2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cs typeface="Arial" panose="020B0604020202020204" pitchFamily="34" charset="0"/>
              </a:rPr>
              <a:t>и суммирует их.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2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 Ведущий </a:t>
            </a:r>
            <a:r>
              <a:rPr lang="ru-RU" sz="2000" dirty="0">
                <a:solidFill>
                  <a:srgbClr val="0070C0"/>
                </a:solidFill>
                <a:cs typeface="Arial" panose="020B0604020202020204" pitchFamily="34" charset="0"/>
              </a:rPr>
              <a:t>объясняет правила, описывает игровые ситуации, следит за выполнением условий игры. </a:t>
            </a: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 Игротехниками </a:t>
            </a:r>
            <a:r>
              <a:rPr lang="ru-RU" sz="2000" dirty="0">
                <a:solidFill>
                  <a:srgbClr val="0070C0"/>
                </a:solidFill>
                <a:cs typeface="Arial" panose="020B0604020202020204" pitchFamily="34" charset="0"/>
              </a:rPr>
              <a:t>могут быть все, кто хорошо знаком с правилами игры и разбирается в основных терминах. Они помогают командам заполнять личные и командные планы, а также отвечают на вопросы игроков.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2" y="925468"/>
            <a:ext cx="2002098" cy="59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88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Нижний колонтитул 20">
            <a:extLst>
              <a:ext uri="{FF2B5EF4-FFF2-40B4-BE49-F238E27FC236}">
                <a16:creationId xmlns:a16="http://schemas.microsoft.com/office/drawing/2014/main" xmlns="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1" y="423333"/>
            <a:ext cx="4170512" cy="324001"/>
          </a:xfrm>
        </p:spPr>
        <p:txBody>
          <a:bodyPr/>
          <a:lstStyle/>
          <a:p>
            <a:r>
              <a:rPr lang="ru-RU" dirty="0" smtClean="0"/>
              <a:t>С ФИНАНСАМИ НА ТЫ!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F5C8B36D-77BA-A84A-9DA4-EA476B3A0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472" y="1388734"/>
            <a:ext cx="9412978" cy="5675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Определение победителя:</a:t>
            </a:r>
            <a:endParaRPr lang="ru-RU" sz="2400" dirty="0"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DE2B3CBB-378A-674A-A6A2-EDC043123735}"/>
              </a:ext>
            </a:extLst>
          </p:cNvPr>
          <p:cNvSpPr txBox="1">
            <a:spLocks/>
          </p:cNvSpPr>
          <p:nvPr/>
        </p:nvSpPr>
        <p:spPr>
          <a:xfrm>
            <a:off x="1963794" y="2123368"/>
            <a:ext cx="9735656" cy="6273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В финале каждого раунда и игры в целом каждый игрок подводит итоги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: </a:t>
            </a: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удалось ли ему достичь поставленной цели и считает количество заработанных игровых денег.</a:t>
            </a:r>
            <a:endParaRPr lang="ru-RU" sz="2000" dirty="0">
              <a:solidFill>
                <a:srgbClr val="0070C0"/>
              </a:solidFill>
              <a:latin typeface="+mn-lt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Победителем в личном зачете становится тот, у кого все цели достигнуты и осталось больше всего игровых денег.</a:t>
            </a:r>
            <a:endParaRPr lang="ru-RU" sz="2000" dirty="0">
              <a:solidFill>
                <a:srgbClr val="0070C0"/>
              </a:solidFill>
              <a:latin typeface="+mn-lt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При определении команды-победителя суммируются результаты всех участников. В случае если хоть один игрок на каком-то этапе не достиг финансовой цели - вся команда считается проигравшей. 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Команда-победитель – это команда, которая сохранила больше всего средств и все игроки которой достигли финансовых целей.</a:t>
            </a:r>
          </a:p>
          <a:p>
            <a:pPr lvl="0" algn="just"/>
            <a:endParaRPr lang="ru-RU" sz="2000" dirty="0" smtClean="0">
              <a:solidFill>
                <a:srgbClr val="0070C0"/>
              </a:solidFill>
              <a:latin typeface="+mn-lt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ru-RU" sz="1800" dirty="0">
              <a:solidFill>
                <a:srgbClr val="0070C0"/>
              </a:solidFill>
              <a:latin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DE2B3CBB-378A-674A-A6A2-EDC043123735}"/>
              </a:ext>
            </a:extLst>
          </p:cNvPr>
          <p:cNvSpPr txBox="1">
            <a:spLocks/>
          </p:cNvSpPr>
          <p:nvPr/>
        </p:nvSpPr>
        <p:spPr>
          <a:xfrm>
            <a:off x="3951798" y="4615103"/>
            <a:ext cx="4572000" cy="2355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chemeClr val="tx1"/>
              </a:solidFill>
              <a:latin typeface="Proxima Nova" panose="02000506030000020004" pitchFamily="2" charset="0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CD16F285-D3B8-2143-92B6-5D4051218BBF}"/>
              </a:ext>
            </a:extLst>
          </p:cNvPr>
          <p:cNvSpPr txBox="1">
            <a:spLocks/>
          </p:cNvSpPr>
          <p:nvPr/>
        </p:nvSpPr>
        <p:spPr>
          <a:xfrm>
            <a:off x="5179378" y="2447786"/>
            <a:ext cx="4629148" cy="2000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dirty="0">
              <a:solidFill>
                <a:schemeClr val="tx1"/>
              </a:solidFill>
              <a:latin typeface="Proxima Nova" panose="02000506030000020004" pitchFamily="2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21C98744-E773-E040-95C3-0A1460104C81}"/>
              </a:ext>
            </a:extLst>
          </p:cNvPr>
          <p:cNvSpPr txBox="1">
            <a:spLocks/>
          </p:cNvSpPr>
          <p:nvPr/>
        </p:nvSpPr>
        <p:spPr>
          <a:xfrm>
            <a:off x="2426096" y="4739637"/>
            <a:ext cx="8201296" cy="6789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dirty="0">
              <a:solidFill>
                <a:schemeClr val="accent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F5C8B36D-77BA-A84A-9DA4-EA476B3A0705}"/>
              </a:ext>
            </a:extLst>
          </p:cNvPr>
          <p:cNvSpPr txBox="1">
            <a:spLocks/>
          </p:cNvSpPr>
          <p:nvPr/>
        </p:nvSpPr>
        <p:spPr>
          <a:xfrm>
            <a:off x="2286472" y="2886436"/>
            <a:ext cx="8340920" cy="4369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8" y="884261"/>
            <a:ext cx="2003562" cy="593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01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1" ma:contentTypeDescription="Создание документа." ma:contentTypeScope="" ma:versionID="46265a73d459bdff94de0468751f4ccb">
  <xsd:schema xmlns:xsd="http://www.w3.org/2001/XMLSchema" xmlns:xs="http://www.w3.org/2001/XMLSchema" xmlns:p="http://schemas.microsoft.com/office/2006/metadata/properties" xmlns:ns2="b8a301b8-fba3-4a56-9ee3-0e2775d83ffb" targetNamespace="http://schemas.microsoft.com/office/2006/metadata/properties" ma:root="true" ma:fieldsID="7c95ad6c5f32494a945af1673268ec41" ns2:_="">
    <xsd:import namespace="b8a301b8-fba3-4a56-9ee3-0e2775d83f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301b8-fba3-4a56-9ee3-0e2775d83f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15C9FB-5256-4646-A682-8F86A2CBBE3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7515137-52CB-4B67-93AE-D5941C2B56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a301b8-fba3-4a56-9ee3-0e2775d83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B56E3D5-E39D-444D-9600-2B9B0AD40D17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8a301b8-fba3-4a56-9ee3-0e2775d83ffb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3460</TotalTime>
  <Words>2097</Words>
  <Application>Microsoft Office PowerPoint</Application>
  <PresentationFormat>Произвольный</PresentationFormat>
  <Paragraphs>231</Paragraphs>
  <Slides>17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Методическое сопровождение учебной  работы педагога</vt:lpstr>
      <vt:lpstr>Презентация PowerPoint</vt:lpstr>
      <vt:lpstr>Презентация PowerPoint</vt:lpstr>
      <vt:lpstr>Требования к площадке для проведения игры </vt:lpstr>
      <vt:lpstr>Состав участников игры</vt:lpstr>
      <vt:lpstr>Определение победителя:</vt:lpstr>
      <vt:lpstr>Ожидаемые результаты и способы их определения:</vt:lpstr>
      <vt:lpstr>Презентация PowerPoint</vt:lpstr>
      <vt:lpstr>Презентация PowerPoint</vt:lpstr>
      <vt:lpstr>Как принять участие?</vt:lpstr>
      <vt:lpstr>Критерии отбора игр по финансовой грамотности: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User</cp:lastModifiedBy>
  <cp:revision>297</cp:revision>
  <cp:lastPrinted>2018-11-09T14:38:56Z</cp:lastPrinted>
  <dcterms:created xsi:type="dcterms:W3CDTF">2018-11-05T17:34:13Z</dcterms:created>
  <dcterms:modified xsi:type="dcterms:W3CDTF">2020-10-23T13:48:51Z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